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2"/>
  </p:notesMasterIdLst>
  <p:handoutMasterIdLst>
    <p:handoutMasterId r:id="rId33"/>
  </p:handoutMasterIdLst>
  <p:sldIdLst>
    <p:sldId id="256" r:id="rId5"/>
    <p:sldId id="257" r:id="rId6"/>
    <p:sldId id="303" r:id="rId7"/>
    <p:sldId id="304" r:id="rId8"/>
    <p:sldId id="258" r:id="rId9"/>
    <p:sldId id="259" r:id="rId10"/>
    <p:sldId id="275" r:id="rId11"/>
    <p:sldId id="282" r:id="rId12"/>
    <p:sldId id="295" r:id="rId13"/>
    <p:sldId id="305" r:id="rId14"/>
    <p:sldId id="302" r:id="rId15"/>
    <p:sldId id="261" r:id="rId16"/>
    <p:sldId id="262" r:id="rId17"/>
    <p:sldId id="269" r:id="rId18"/>
    <p:sldId id="290" r:id="rId19"/>
    <p:sldId id="291" r:id="rId20"/>
    <p:sldId id="298" r:id="rId21"/>
    <p:sldId id="271" r:id="rId22"/>
    <p:sldId id="281" r:id="rId23"/>
    <p:sldId id="270" r:id="rId24"/>
    <p:sldId id="299" r:id="rId25"/>
    <p:sldId id="287" r:id="rId26"/>
    <p:sldId id="288" r:id="rId27"/>
    <p:sldId id="289" r:id="rId28"/>
    <p:sldId id="293" r:id="rId29"/>
    <p:sldId id="306" r:id="rId30"/>
    <p:sldId id="273" r:id="rId31"/>
  </p:sldIdLst>
  <p:sldSz cx="10058400" cy="77724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 Lisa" initials="JL" lastIdx="5" clrIdx="0">
    <p:extLst>
      <p:ext uri="{19B8F6BF-5375-455C-9EA6-DF929625EA0E}">
        <p15:presenceInfo xmlns:p15="http://schemas.microsoft.com/office/powerpoint/2012/main" userId="S-1-5-21-1853258201-750738927-315576832-79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p:cViewPr varScale="1">
        <p:scale>
          <a:sx n="77" d="100"/>
          <a:sy n="77" d="100"/>
        </p:scale>
        <p:origin x="1500"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1176" cy="366092"/>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5438386" y="0"/>
            <a:ext cx="4161176" cy="366092"/>
          </a:xfrm>
          <a:prstGeom prst="rect">
            <a:avLst/>
          </a:prstGeom>
        </p:spPr>
        <p:txBody>
          <a:bodyPr vert="horz" lIns="94851" tIns="47425" rIns="94851" bIns="47425" rtlCol="0"/>
          <a:lstStyle>
            <a:lvl1pPr algn="r">
              <a:defRPr sz="1200"/>
            </a:lvl1pPr>
          </a:lstStyle>
          <a:p>
            <a:fld id="{A0E9D862-3042-4CA4-B719-4B6BB8FEDD80}" type="datetimeFigureOut">
              <a:rPr lang="en-US" smtClean="0"/>
              <a:t>7/9/2024</a:t>
            </a:fld>
            <a:endParaRPr lang="en-US"/>
          </a:p>
        </p:txBody>
      </p:sp>
      <p:sp>
        <p:nvSpPr>
          <p:cNvPr id="4" name="Footer Placeholder 3"/>
          <p:cNvSpPr>
            <a:spLocks noGrp="1"/>
          </p:cNvSpPr>
          <p:nvPr>
            <p:ph type="ftr" sz="quarter" idx="2"/>
          </p:nvPr>
        </p:nvSpPr>
        <p:spPr>
          <a:xfrm>
            <a:off x="0" y="6949110"/>
            <a:ext cx="4161176" cy="366091"/>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5438386" y="6949110"/>
            <a:ext cx="4161176" cy="366091"/>
          </a:xfrm>
          <a:prstGeom prst="rect">
            <a:avLst/>
          </a:prstGeom>
        </p:spPr>
        <p:txBody>
          <a:bodyPr vert="horz" lIns="94851" tIns="47425" rIns="94851" bIns="47425" rtlCol="0" anchor="b"/>
          <a:lstStyle>
            <a:lvl1pPr algn="r">
              <a:defRPr sz="1200"/>
            </a:lvl1pPr>
          </a:lstStyle>
          <a:p>
            <a:fld id="{8B88DC77-FD89-446B-A521-53C8989ACF47}" type="slidenum">
              <a:rPr lang="en-US" smtClean="0"/>
              <a:t>‹#›</a:t>
            </a:fld>
            <a:endParaRPr lang="en-US"/>
          </a:p>
        </p:txBody>
      </p:sp>
    </p:spTree>
    <p:extLst>
      <p:ext uri="{BB962C8B-B14F-4D97-AF65-F5344CB8AC3E}">
        <p14:creationId xmlns:p14="http://schemas.microsoft.com/office/powerpoint/2010/main" val="15449678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1176" cy="366092"/>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5438386" y="0"/>
            <a:ext cx="4161176" cy="366092"/>
          </a:xfrm>
          <a:prstGeom prst="rect">
            <a:avLst/>
          </a:prstGeom>
        </p:spPr>
        <p:txBody>
          <a:bodyPr vert="horz" lIns="94851" tIns="47425" rIns="94851" bIns="47425" rtlCol="0"/>
          <a:lstStyle>
            <a:lvl1pPr algn="r">
              <a:defRPr sz="1200"/>
            </a:lvl1pPr>
          </a:lstStyle>
          <a:p>
            <a:fld id="{5BCE2458-24D6-4093-8534-D8E3C4C45BB7}" type="datetimeFigureOut">
              <a:rPr lang="en-US" smtClean="0"/>
              <a:t>7/9/2024</a:t>
            </a:fld>
            <a:endParaRPr lang="en-US"/>
          </a:p>
        </p:txBody>
      </p:sp>
      <p:sp>
        <p:nvSpPr>
          <p:cNvPr id="4" name="Slide Image Placeholder 3"/>
          <p:cNvSpPr>
            <a:spLocks noGrp="1" noRot="1" noChangeAspect="1"/>
          </p:cNvSpPr>
          <p:nvPr>
            <p:ph type="sldImg" idx="2"/>
          </p:nvPr>
        </p:nvSpPr>
        <p:spPr>
          <a:xfrm>
            <a:off x="3203575" y="914400"/>
            <a:ext cx="3194050" cy="2468563"/>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960776" y="3520109"/>
            <a:ext cx="7679648" cy="2880691"/>
          </a:xfrm>
          <a:prstGeom prst="rect">
            <a:avLst/>
          </a:prstGeom>
        </p:spPr>
        <p:txBody>
          <a:bodyPr vert="horz" lIns="94851" tIns="47425" rIns="94851" bIns="4742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9110"/>
            <a:ext cx="4161176" cy="366091"/>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5438386" y="6949110"/>
            <a:ext cx="4161176" cy="366091"/>
          </a:xfrm>
          <a:prstGeom prst="rect">
            <a:avLst/>
          </a:prstGeom>
        </p:spPr>
        <p:txBody>
          <a:bodyPr vert="horz" lIns="94851" tIns="47425" rIns="94851" bIns="47425" rtlCol="0" anchor="b"/>
          <a:lstStyle>
            <a:lvl1pPr algn="r">
              <a:defRPr sz="1200"/>
            </a:lvl1pPr>
          </a:lstStyle>
          <a:p>
            <a:fld id="{046B7FE5-0461-4BE7-9064-A582F5E5EB26}" type="slidenum">
              <a:rPr lang="en-US" smtClean="0"/>
              <a:t>‹#›</a:t>
            </a:fld>
            <a:endParaRPr lang="en-US"/>
          </a:p>
        </p:txBody>
      </p:sp>
    </p:spTree>
    <p:extLst>
      <p:ext uri="{BB962C8B-B14F-4D97-AF65-F5344CB8AC3E}">
        <p14:creationId xmlns:p14="http://schemas.microsoft.com/office/powerpoint/2010/main" val="34461613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1D99F30-DC24-4DE4-ACC9-362A077BF8BF}" type="datetime1">
              <a:rPr lang="en-US" smtClean="0"/>
              <a:t>7/9/2024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300" b="0" i="0">
                <a:solidFill>
                  <a:srgbClr val="0164A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FBAAA92-9350-4298-A2C8-2B0D8ABC09F6}" type="datetime1">
              <a:rPr lang="en-US" smtClean="0"/>
              <a:t>7/9/2024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bg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CE0463D-B33F-4136-B849-5E55454813DC}" type="datetime1">
              <a:rPr lang="en-US" smtClean="0"/>
              <a:t>7/9/2024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2AECA2A-0D31-47C5-99E7-0C3A0310C016}" type="datetime1">
              <a:rPr lang="en-US" smtClean="0"/>
              <a:t>7/9/2024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57200" y="457200"/>
            <a:ext cx="9144000" cy="6858000"/>
          </a:xfrm>
          <a:prstGeom prst="rect">
            <a:avLst/>
          </a:prstGeom>
        </p:spPr>
      </p:pic>
      <p:pic>
        <p:nvPicPr>
          <p:cNvPr id="17" name="bg object 17"/>
          <p:cNvPicPr/>
          <p:nvPr/>
        </p:nvPicPr>
        <p:blipFill>
          <a:blip r:embed="rId3" cstate="print"/>
          <a:stretch>
            <a:fillRect/>
          </a:stretch>
        </p:blipFill>
        <p:spPr>
          <a:xfrm>
            <a:off x="457200" y="457200"/>
            <a:ext cx="9144000" cy="68579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131A14D-0B32-49C3-92C0-7639D69F56D6}" type="datetime1">
              <a:rPr lang="en-US" smtClean="0"/>
              <a:t>7/9/2024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57200" y="457200"/>
            <a:ext cx="9144000" cy="6858000"/>
          </a:xfrm>
          <a:prstGeom prst="rect">
            <a:avLst/>
          </a:prstGeom>
        </p:spPr>
      </p:pic>
      <p:sp>
        <p:nvSpPr>
          <p:cNvPr id="2" name="Holder 2"/>
          <p:cNvSpPr>
            <a:spLocks noGrp="1"/>
          </p:cNvSpPr>
          <p:nvPr>
            <p:ph type="title"/>
          </p:nvPr>
        </p:nvSpPr>
        <p:spPr>
          <a:xfrm>
            <a:off x="955675" y="764539"/>
            <a:ext cx="8147049" cy="361315"/>
          </a:xfrm>
          <a:prstGeom prst="rect">
            <a:avLst/>
          </a:prstGeom>
        </p:spPr>
        <p:txBody>
          <a:bodyPr wrap="square" lIns="0" tIns="0" rIns="0" bIns="0">
            <a:spAutoFit/>
          </a:bodyPr>
          <a:lstStyle>
            <a:lvl1pPr>
              <a:defRPr sz="2200" b="0" i="0">
                <a:solidFill>
                  <a:schemeClr val="bg1"/>
                </a:solidFill>
                <a:latin typeface="Arial"/>
                <a:cs typeface="Arial"/>
              </a:defRPr>
            </a:lvl1pPr>
          </a:lstStyle>
          <a:p>
            <a:endParaRPr/>
          </a:p>
        </p:txBody>
      </p:sp>
      <p:sp>
        <p:nvSpPr>
          <p:cNvPr id="3" name="Holder 3"/>
          <p:cNvSpPr>
            <a:spLocks noGrp="1"/>
          </p:cNvSpPr>
          <p:nvPr>
            <p:ph type="body" idx="1"/>
          </p:nvPr>
        </p:nvSpPr>
        <p:spPr>
          <a:xfrm>
            <a:off x="890286" y="1781048"/>
            <a:ext cx="8277826" cy="3156585"/>
          </a:xfrm>
          <a:prstGeom prst="rect">
            <a:avLst/>
          </a:prstGeom>
        </p:spPr>
        <p:txBody>
          <a:bodyPr wrap="square" lIns="0" tIns="0" rIns="0" bIns="0">
            <a:spAutoFit/>
          </a:bodyPr>
          <a:lstStyle>
            <a:lvl1pPr>
              <a:defRPr sz="1300" b="0" i="0">
                <a:solidFill>
                  <a:srgbClr val="0164A3"/>
                </a:solidFill>
                <a:latin typeface="Arial"/>
                <a:cs typeface="Aria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7966CBEC-7982-4A29-98CB-5A86750B429A}" type="datetime1">
              <a:rPr lang="en-US" smtClean="0"/>
              <a:t>7/9/2024</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hsintranet/Resource.ashx?sn=MJEAntibiogra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hsintranet/Main/Policies/Patients-Right-to-Access-Medical-Record-Denial-Pro-10619.aspx" TargetMode="External"/><Relationship Id="rId7" Type="http://schemas.openxmlformats.org/officeDocument/2006/relationships/hyperlink" Target="https://mhsintranet/Main/Policies/Notice-of-Privacy-Practices-16294.aspx" TargetMode="External"/><Relationship Id="rId2" Type="http://schemas.openxmlformats.org/officeDocument/2006/relationships/hyperlink" Target="https://mhsintranet/Main/Policies/Breach-Notification-11555.aspx" TargetMode="External"/><Relationship Id="rId1" Type="http://schemas.openxmlformats.org/officeDocument/2006/relationships/slideLayout" Target="../slideLayouts/slideLayout2.xml"/><Relationship Id="rId6" Type="http://schemas.openxmlformats.org/officeDocument/2006/relationships/hyperlink" Target="https://mhsintranet/Main/Policies/Patient-Requests-to-Restrict-Uses-and-Disclosures-10616.aspx" TargetMode="External"/><Relationship Id="rId5" Type="http://schemas.openxmlformats.org/officeDocument/2006/relationships/hyperlink" Target="https://mhsintranet/Main/Policies/Accounting-of-Disclosures-15200.aspx" TargetMode="External"/><Relationship Id="rId4" Type="http://schemas.openxmlformats.org/officeDocument/2006/relationships/hyperlink" Target="https://mhsintranet/Main/Policies/Amendment-of-Protected-Health-Information--15201.asp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hsintranet/6c2efee8-4d25-4db6-8509-2359cd26e62d/PoliciesAndProcedures.ashx?sn=7_2020-10-09_09-06-54-AM" TargetMode="External"/><Relationship Id="rId2" Type="http://schemas.openxmlformats.org/officeDocument/2006/relationships/hyperlink" Target="https://mhsintranet/3051770a-4fda-43c2-9ca8-7fbcc2e75514/PoliciesAndProcedures.ashx?sn=12_2020-01-09_10-53-18-A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5738" y="4264928"/>
            <a:ext cx="4264661" cy="725840"/>
          </a:xfrm>
          <a:prstGeom prst="rect">
            <a:avLst/>
          </a:prstGeom>
        </p:spPr>
        <p:txBody>
          <a:bodyPr vert="horz" wrap="square" lIns="0" tIns="53340" rIns="0" bIns="0" rtlCol="0">
            <a:spAutoFit/>
          </a:bodyPr>
          <a:lstStyle/>
          <a:p>
            <a:pPr marL="12700">
              <a:lnSpc>
                <a:spcPct val="100000"/>
              </a:lnSpc>
              <a:spcBef>
                <a:spcPts val="420"/>
              </a:spcBef>
            </a:pPr>
            <a:r>
              <a:rPr lang="en-US" sz="2800" dirty="0" smtClean="0">
                <a:solidFill>
                  <a:srgbClr val="FFFFFF"/>
                </a:solidFill>
                <a:latin typeface="Arial"/>
                <a:cs typeface="Arial"/>
              </a:rPr>
              <a:t>Annual </a:t>
            </a:r>
            <a:r>
              <a:rPr sz="2800" dirty="0" smtClean="0">
                <a:solidFill>
                  <a:srgbClr val="FFFFFF"/>
                </a:solidFill>
                <a:latin typeface="Arial"/>
                <a:cs typeface="Arial"/>
              </a:rPr>
              <a:t>Provider</a:t>
            </a:r>
            <a:r>
              <a:rPr sz="2800" spc="-40" dirty="0" smtClean="0">
                <a:solidFill>
                  <a:srgbClr val="FFFFFF"/>
                </a:solidFill>
                <a:latin typeface="Arial"/>
                <a:cs typeface="Arial"/>
              </a:rPr>
              <a:t> </a:t>
            </a:r>
            <a:r>
              <a:rPr sz="2800" dirty="0" smtClean="0">
                <a:solidFill>
                  <a:srgbClr val="FFFFFF"/>
                </a:solidFill>
                <a:latin typeface="Arial"/>
                <a:cs typeface="Arial"/>
              </a:rPr>
              <a:t>Education</a:t>
            </a:r>
            <a:endParaRPr sz="2800" dirty="0">
              <a:latin typeface="Arial"/>
              <a:cs typeface="Arial"/>
            </a:endParaRPr>
          </a:p>
          <a:p>
            <a:pPr marL="30480">
              <a:lnSpc>
                <a:spcPct val="100000"/>
              </a:lnSpc>
              <a:spcBef>
                <a:spcPts val="160"/>
              </a:spcBef>
            </a:pPr>
            <a:r>
              <a:rPr sz="1400" spc="-5" dirty="0">
                <a:solidFill>
                  <a:srgbClr val="FFFFFF"/>
                </a:solidFill>
                <a:latin typeface="Arial"/>
                <a:cs typeface="Arial"/>
              </a:rPr>
              <a:t>Methodist</a:t>
            </a:r>
            <a:r>
              <a:rPr sz="1400" spc="-15" dirty="0">
                <a:solidFill>
                  <a:srgbClr val="FFFFFF"/>
                </a:solidFill>
                <a:latin typeface="Arial"/>
                <a:cs typeface="Arial"/>
              </a:rPr>
              <a:t> </a:t>
            </a:r>
            <a:r>
              <a:rPr sz="1400" spc="-5" dirty="0">
                <a:solidFill>
                  <a:srgbClr val="FFFFFF"/>
                </a:solidFill>
                <a:latin typeface="Arial"/>
                <a:cs typeface="Arial"/>
              </a:rPr>
              <a:t>Jennie</a:t>
            </a:r>
            <a:r>
              <a:rPr sz="1400" spc="-10" dirty="0">
                <a:solidFill>
                  <a:srgbClr val="FFFFFF"/>
                </a:solidFill>
                <a:latin typeface="Arial"/>
                <a:cs typeface="Arial"/>
              </a:rPr>
              <a:t> </a:t>
            </a:r>
            <a:r>
              <a:rPr sz="1400" spc="-5" dirty="0">
                <a:solidFill>
                  <a:srgbClr val="FFFFFF"/>
                </a:solidFill>
                <a:latin typeface="Arial"/>
                <a:cs typeface="Arial"/>
              </a:rPr>
              <a:t>Edmundson</a:t>
            </a:r>
            <a:r>
              <a:rPr sz="1400" spc="-15" dirty="0">
                <a:solidFill>
                  <a:srgbClr val="FFFFFF"/>
                </a:solidFill>
                <a:latin typeface="Arial"/>
                <a:cs typeface="Arial"/>
              </a:rPr>
              <a:t> </a:t>
            </a:r>
            <a:r>
              <a:rPr sz="1400" spc="-5" dirty="0">
                <a:solidFill>
                  <a:srgbClr val="FFFFFF"/>
                </a:solidFill>
                <a:latin typeface="Arial"/>
                <a:cs typeface="Arial"/>
              </a:rPr>
              <a:t>Medical</a:t>
            </a:r>
            <a:r>
              <a:rPr sz="1400" spc="-10" dirty="0">
                <a:solidFill>
                  <a:srgbClr val="FFFFFF"/>
                </a:solidFill>
                <a:latin typeface="Arial"/>
                <a:cs typeface="Arial"/>
              </a:rPr>
              <a:t> </a:t>
            </a:r>
            <a:r>
              <a:rPr sz="1400" spc="-5" dirty="0">
                <a:solidFill>
                  <a:srgbClr val="FFFFFF"/>
                </a:solidFill>
                <a:latin typeface="Arial"/>
                <a:cs typeface="Arial"/>
              </a:rPr>
              <a:t>Staff</a:t>
            </a:r>
            <a:endParaRPr sz="14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F31BB1-D776-D04D-A086-7B84EDEE299B}"/>
              </a:ext>
            </a:extLst>
          </p:cNvPr>
          <p:cNvSpPr>
            <a:spLocks noGrp="1"/>
          </p:cNvSpPr>
          <p:nvPr>
            <p:ph type="title"/>
          </p:nvPr>
        </p:nvSpPr>
        <p:spPr>
          <a:xfrm>
            <a:off x="1524000" y="609600"/>
            <a:ext cx="8147049" cy="492443"/>
          </a:xfrm>
        </p:spPr>
        <p:txBody>
          <a:bodyPr/>
          <a:lstStyle/>
          <a:p>
            <a:r>
              <a:rPr lang="en-US" sz="3200" dirty="0" smtClean="0"/>
              <a:t>Chest Pain Program: Resources</a:t>
            </a:r>
            <a:endParaRPr lang="en-US" sz="3200" dirty="0"/>
          </a:p>
        </p:txBody>
      </p:sp>
      <p:sp>
        <p:nvSpPr>
          <p:cNvPr id="4" name="Text Placeholder 2"/>
          <p:cNvSpPr txBox="1">
            <a:spLocks/>
          </p:cNvSpPr>
          <p:nvPr/>
        </p:nvSpPr>
        <p:spPr>
          <a:xfrm>
            <a:off x="527049" y="1752600"/>
            <a:ext cx="9144000" cy="48768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b="1" u="sng" kern="0" dirty="0" smtClean="0">
                <a:solidFill>
                  <a:schemeClr val="accent1">
                    <a:lumMod val="75000"/>
                  </a:schemeClr>
                </a:solidFill>
                <a:latin typeface="Arial" panose="020B0604020202020204" pitchFamily="34" charset="0"/>
                <a:cs typeface="Arial" panose="020B0604020202020204" pitchFamily="34" charset="0"/>
              </a:rPr>
              <a:t>Intranet: Quality and Safety:</a:t>
            </a:r>
          </a:p>
          <a:p>
            <a:pPr marL="285750" indent="-285750">
              <a:buFont typeface="Arial" panose="020B0604020202020204" pitchFamily="34" charset="0"/>
              <a:buChar char="•"/>
            </a:pPr>
            <a:r>
              <a:rPr lang="en-US" kern="0" dirty="0" smtClean="0">
                <a:solidFill>
                  <a:schemeClr val="accent1">
                    <a:lumMod val="75000"/>
                  </a:schemeClr>
                </a:solidFill>
                <a:latin typeface="Arial" panose="020B0604020202020204" pitchFamily="34" charset="0"/>
                <a:cs typeface="Arial" panose="020B0604020202020204" pitchFamily="34" charset="0"/>
              </a:rPr>
              <a:t>Chest Pain/Stroke Resources</a:t>
            </a:r>
          </a:p>
          <a:p>
            <a:pPr marL="285750" indent="-285750">
              <a:buFont typeface="Arial" panose="020B0604020202020204" pitchFamily="34" charset="0"/>
              <a:buChar char="•"/>
            </a:pPr>
            <a:r>
              <a:rPr lang="en-US" kern="0" dirty="0" smtClean="0">
                <a:solidFill>
                  <a:schemeClr val="accent1">
                    <a:lumMod val="75000"/>
                  </a:schemeClr>
                </a:solidFill>
                <a:latin typeface="Arial" panose="020B0604020202020204" pitchFamily="34" charset="0"/>
                <a:cs typeface="Arial" panose="020B0604020202020204" pitchFamily="34" charset="0"/>
              </a:rPr>
              <a:t>Chest Pain Policies/Protocols (MJE)</a:t>
            </a:r>
          </a:p>
          <a:p>
            <a:pPr marL="574675" lvl="2"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MJE Acute Chest Pain Guidelines</a:t>
            </a:r>
          </a:p>
          <a:p>
            <a:pPr marL="574675" lvl="2"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STEMI/AMI Alert </a:t>
            </a:r>
          </a:p>
          <a:p>
            <a:pPr marL="574675" lvl="2"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Rapid Response Team Policy</a:t>
            </a:r>
          </a:p>
          <a:p>
            <a:pPr marL="574675" lvl="2"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Heart Score</a:t>
            </a:r>
          </a:p>
          <a:p>
            <a:pPr marL="574675" lvl="2"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AHA/ACC Guidelines (Current Clinical Practice Guidelines)</a:t>
            </a:r>
          </a:p>
          <a:p>
            <a:pPr marL="574675" lvl="2" indent="-285750">
              <a:buFont typeface="Arial" panose="020B0604020202020204" pitchFamily="34" charset="0"/>
              <a:buChar char="•"/>
            </a:pPr>
            <a:endParaRPr lang="en-US" sz="1300" kern="0" dirty="0" smtClean="0">
              <a:solidFill>
                <a:schemeClr val="accent1">
                  <a:lumMod val="75000"/>
                </a:schemeClr>
              </a:solidFill>
              <a:latin typeface="Arial" panose="020B0604020202020204" pitchFamily="34" charset="0"/>
              <a:cs typeface="Arial" panose="020B0604020202020204" pitchFamily="34" charset="0"/>
            </a:endParaRPr>
          </a:p>
          <a:p>
            <a:r>
              <a:rPr lang="en-US" sz="1400" b="1" u="sng" kern="0" dirty="0" smtClean="0">
                <a:solidFill>
                  <a:schemeClr val="accent1">
                    <a:lumMod val="75000"/>
                  </a:schemeClr>
                </a:solidFill>
                <a:latin typeface="Arial" panose="020B0604020202020204" pitchFamily="34" charset="0"/>
                <a:cs typeface="Arial" panose="020B0604020202020204" pitchFamily="34" charset="0"/>
              </a:rPr>
              <a:t>Order Sets/Power Plans</a:t>
            </a:r>
          </a:p>
          <a:p>
            <a:pPr marL="285750" indent="-285750">
              <a:buFont typeface="Arial" panose="020B0604020202020204" pitchFamily="34" charset="0"/>
              <a:buChar char="•"/>
            </a:pPr>
            <a:r>
              <a:rPr lang="en-US" kern="0" dirty="0" smtClean="0">
                <a:solidFill>
                  <a:schemeClr val="accent1">
                    <a:lumMod val="75000"/>
                  </a:schemeClr>
                </a:solidFill>
                <a:latin typeface="Arial" panose="020B0604020202020204" pitchFamily="34" charset="0"/>
                <a:cs typeface="Arial" panose="020B0604020202020204" pitchFamily="34" charset="0"/>
              </a:rPr>
              <a:t>Cards ACS MI High Risk-Heart Score 7-10</a:t>
            </a:r>
          </a:p>
          <a:p>
            <a:pPr marL="742950" lvl="1"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ACS/NSTEMI/STEMI</a:t>
            </a:r>
          </a:p>
          <a:p>
            <a:pPr marL="285750" indent="-285750">
              <a:buFont typeface="Arial" panose="020B0604020202020204" pitchFamily="34" charset="0"/>
              <a:buChar char="•"/>
            </a:pPr>
            <a:r>
              <a:rPr lang="en-US" kern="0" dirty="0" smtClean="0">
                <a:solidFill>
                  <a:schemeClr val="accent1">
                    <a:lumMod val="75000"/>
                  </a:schemeClr>
                </a:solidFill>
                <a:latin typeface="Arial" panose="020B0604020202020204" pitchFamily="34" charset="0"/>
                <a:cs typeface="Arial" panose="020B0604020202020204" pitchFamily="34" charset="0"/>
              </a:rPr>
              <a:t>Gen </a:t>
            </a:r>
            <a:r>
              <a:rPr lang="en-US" kern="0" dirty="0" err="1" smtClean="0">
                <a:solidFill>
                  <a:schemeClr val="accent1">
                    <a:lumMod val="75000"/>
                  </a:schemeClr>
                </a:solidFill>
                <a:latin typeface="Arial" panose="020B0604020202020204" pitchFamily="34" charset="0"/>
                <a:cs typeface="Arial" panose="020B0604020202020204" pitchFamily="34" charset="0"/>
              </a:rPr>
              <a:t>Adm</a:t>
            </a:r>
            <a:r>
              <a:rPr lang="en-US" kern="0" dirty="0" smtClean="0">
                <a:solidFill>
                  <a:schemeClr val="accent1">
                    <a:lumMod val="75000"/>
                  </a:schemeClr>
                </a:solidFill>
                <a:latin typeface="Arial" panose="020B0604020202020204" pitchFamily="34" charset="0"/>
                <a:cs typeface="Arial" panose="020B0604020202020204" pitchFamily="34" charset="0"/>
              </a:rPr>
              <a:t> Chest Pain ACS Intermediate Risk Heart Score 4-6</a:t>
            </a:r>
          </a:p>
          <a:p>
            <a:pPr marL="742950" lvl="1"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Chest pain rule out</a:t>
            </a:r>
          </a:p>
          <a:p>
            <a:pPr marL="285750" indent="-285750">
              <a:buFont typeface="Arial" panose="020B0604020202020204" pitchFamily="34" charset="0"/>
              <a:buChar char="•"/>
            </a:pPr>
            <a:r>
              <a:rPr lang="en-US" kern="0" dirty="0" smtClean="0">
                <a:solidFill>
                  <a:schemeClr val="accent1">
                    <a:lumMod val="75000"/>
                  </a:schemeClr>
                </a:solidFill>
                <a:latin typeface="Arial" panose="020B0604020202020204" pitchFamily="34" charset="0"/>
                <a:cs typeface="Arial" panose="020B0604020202020204" pitchFamily="34" charset="0"/>
              </a:rPr>
              <a:t>Found in physician </a:t>
            </a:r>
            <a:r>
              <a:rPr lang="en-US" kern="0" dirty="0" err="1" smtClean="0">
                <a:solidFill>
                  <a:schemeClr val="accent1">
                    <a:lumMod val="75000"/>
                  </a:schemeClr>
                </a:solidFill>
                <a:latin typeface="Arial" panose="020B0604020202020204" pitchFamily="34" charset="0"/>
                <a:cs typeface="Arial" panose="020B0604020202020204" pitchFamily="34" charset="0"/>
              </a:rPr>
              <a:t>powerplans</a:t>
            </a:r>
            <a:r>
              <a:rPr lang="en-US" kern="0" dirty="0" smtClean="0">
                <a:solidFill>
                  <a:schemeClr val="accent1">
                    <a:lumMod val="75000"/>
                  </a:schemeClr>
                </a:solidFill>
                <a:latin typeface="Arial" panose="020B0604020202020204" pitchFamily="34" charset="0"/>
                <a:cs typeface="Arial" panose="020B0604020202020204" pitchFamily="34" charset="0"/>
              </a:rPr>
              <a:t> on Bestcare.org</a:t>
            </a:r>
          </a:p>
          <a:p>
            <a:pPr lvl="1"/>
            <a:endParaRPr lang="en-US" sz="1300" b="1" u="sng" kern="0" dirty="0" smtClean="0">
              <a:solidFill>
                <a:schemeClr val="accent1">
                  <a:lumMod val="75000"/>
                </a:schemeClr>
              </a:solidFill>
              <a:latin typeface="Arial" panose="020B0604020202020204" pitchFamily="34" charset="0"/>
              <a:cs typeface="Arial" panose="020B0604020202020204" pitchFamily="34" charset="0"/>
            </a:endParaRPr>
          </a:p>
          <a:p>
            <a:r>
              <a:rPr lang="en-US" sz="1400" b="1" u="sng" kern="0" dirty="0" smtClean="0">
                <a:solidFill>
                  <a:schemeClr val="accent1">
                    <a:lumMod val="75000"/>
                  </a:schemeClr>
                </a:solidFill>
                <a:latin typeface="Arial" panose="020B0604020202020204" pitchFamily="34" charset="0"/>
                <a:cs typeface="Arial" panose="020B0604020202020204" pitchFamily="34" charset="0"/>
              </a:rPr>
              <a:t>Clinical Practice Guidelines</a:t>
            </a:r>
          </a:p>
          <a:p>
            <a:pPr marL="171450" indent="-171450">
              <a:buFont typeface="Arial" panose="020B0604020202020204" pitchFamily="34" charset="0"/>
              <a:buChar char="•"/>
            </a:pPr>
            <a:r>
              <a:rPr lang="en-US" kern="0" dirty="0" smtClean="0">
                <a:solidFill>
                  <a:schemeClr val="accent1">
                    <a:lumMod val="75000"/>
                  </a:schemeClr>
                </a:solidFill>
                <a:latin typeface="Arial" panose="020B0604020202020204" pitchFamily="34" charset="0"/>
                <a:cs typeface="Arial" panose="020B0604020202020204" pitchFamily="34" charset="0"/>
              </a:rPr>
              <a:t>2021 AHA/ACC/ASE/CHEST/SAEM/SCCT/SCMR: Guideline for the Evaluation and Diagnosis of Chest Pain</a:t>
            </a:r>
          </a:p>
          <a:p>
            <a:pPr marL="171450" indent="-171450">
              <a:buFont typeface="Arial" panose="020B0604020202020204" pitchFamily="34" charset="0"/>
              <a:buChar char="•"/>
            </a:pPr>
            <a:r>
              <a:rPr lang="en-US" kern="0" dirty="0" smtClean="0">
                <a:solidFill>
                  <a:schemeClr val="accent1">
                    <a:lumMod val="75000"/>
                  </a:schemeClr>
                </a:solidFill>
                <a:latin typeface="Arial" panose="020B0604020202020204" pitchFamily="34" charset="0"/>
                <a:cs typeface="Arial" panose="020B0604020202020204" pitchFamily="34" charset="0"/>
              </a:rPr>
              <a:t>AHA/ACC/ASE/CHEST/SAEM/SCCT/SCMR: Guidelines for the Evaluation and Diagnosis of Acute Chest Pain</a:t>
            </a:r>
          </a:p>
          <a:p>
            <a:pPr marL="285750" indent="-285750">
              <a:buFont typeface="Arial" panose="020B0604020202020204" pitchFamily="34" charset="0"/>
              <a:buChar char="•"/>
            </a:pPr>
            <a:endParaRPr lang="en-US" sz="880" b="1" u="sng" kern="0" dirty="0" smtClean="0">
              <a:solidFill>
                <a:srgbClr val="FF0000"/>
              </a:solidFill>
            </a:endParaRPr>
          </a:p>
          <a:p>
            <a:pPr lvl="1">
              <a:buFont typeface="Courier New" panose="02070309020205020404" pitchFamily="49" charset="0"/>
              <a:buChar char="o"/>
            </a:pPr>
            <a:endParaRPr lang="en-US" sz="880" b="1" u="sng" kern="0" smtClean="0">
              <a:solidFill>
                <a:srgbClr val="FF0000"/>
              </a:solidFill>
            </a:endParaRPr>
          </a:p>
          <a:p>
            <a:pPr lvl="1">
              <a:buFont typeface="Courier New" panose="02070309020205020404" pitchFamily="49" charset="0"/>
              <a:buChar char="o"/>
            </a:pPr>
            <a:endParaRPr lang="en-US" sz="880" b="1" u="sng" kern="0" smtClean="0">
              <a:solidFill>
                <a:srgbClr val="FF0000"/>
              </a:solidFill>
            </a:endParaRPr>
          </a:p>
          <a:p>
            <a:pPr lvl="1"/>
            <a:endParaRPr lang="en-US" sz="880" b="1" u="sng" kern="0" dirty="0">
              <a:solidFill>
                <a:srgbClr val="FF0000"/>
              </a:solidFill>
            </a:endParaRPr>
          </a:p>
        </p:txBody>
      </p:sp>
    </p:spTree>
    <p:extLst>
      <p:ext uri="{BB962C8B-B14F-4D97-AF65-F5344CB8AC3E}">
        <p14:creationId xmlns:p14="http://schemas.microsoft.com/office/powerpoint/2010/main" val="343208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8147049" cy="492443"/>
          </a:xfrm>
        </p:spPr>
        <p:txBody>
          <a:bodyPr/>
          <a:lstStyle/>
          <a:p>
            <a:r>
              <a:rPr lang="en-US" altLang="en-US" sz="3200" dirty="0"/>
              <a:t>Fluoroscopy Provider Education</a:t>
            </a:r>
            <a:endParaRPr lang="en-US" sz="3200" dirty="0"/>
          </a:p>
        </p:txBody>
      </p:sp>
      <p:sp>
        <p:nvSpPr>
          <p:cNvPr id="4" name="Content Placeholder 2">
            <a:extLst>
              <a:ext uri="{FF2B5EF4-FFF2-40B4-BE49-F238E27FC236}">
                <a16:creationId xmlns:a16="http://schemas.microsoft.com/office/drawing/2014/main" id="{3F4AF03F-370C-4124-8C32-B4CF83E1357C}"/>
              </a:ext>
            </a:extLst>
          </p:cNvPr>
          <p:cNvSpPr txBox="1">
            <a:spLocks/>
          </p:cNvSpPr>
          <p:nvPr/>
        </p:nvSpPr>
        <p:spPr>
          <a:xfrm>
            <a:off x="990600" y="1447800"/>
            <a:ext cx="8458200" cy="6001643"/>
          </a:xfrm>
          <a:prstGeom prst="rect">
            <a:avLst/>
          </a:prstGeom>
        </p:spPr>
        <p:txBody>
          <a:bodyPr wrap="square" lIns="0" tIns="0" rIns="0" bIns="0">
            <a:spAutoFit/>
          </a:bodyPr>
          <a:lstStyle>
            <a:lvl1pPr marL="0">
              <a:defRPr sz="1300" b="0" i="0">
                <a:solidFill>
                  <a:srgbClr val="0164A3"/>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en-US" sz="1400" kern="0" dirty="0">
                <a:solidFill>
                  <a:srgbClr val="0070C0"/>
                </a:solidFill>
              </a:rPr>
              <a:t>All physicians involved in a procedure in which radiation is used are required to comply with State Regulations for minimizing exposure to radiation.  Please follow the procedural guidelines when utilizing fluoroscopy.  </a:t>
            </a:r>
          </a:p>
          <a:p>
            <a:pPr>
              <a:defRPr/>
            </a:pPr>
            <a:endParaRPr lang="en-US" sz="1400" kern="0" dirty="0">
              <a:solidFill>
                <a:srgbClr val="0070C0"/>
              </a:solidFill>
            </a:endParaRPr>
          </a:p>
          <a:p>
            <a:pPr>
              <a:defRPr/>
            </a:pPr>
            <a:r>
              <a:rPr lang="en-US" sz="1400" kern="0" dirty="0">
                <a:solidFill>
                  <a:srgbClr val="0070C0"/>
                </a:solidFill>
              </a:rPr>
              <a:t>Please wear a radiation dose badge </a:t>
            </a:r>
            <a:r>
              <a:rPr lang="en-US" sz="1400" b="1" u="sng" kern="0" dirty="0">
                <a:solidFill>
                  <a:srgbClr val="0070C0"/>
                </a:solidFill>
              </a:rPr>
              <a:t>at all times </a:t>
            </a:r>
            <a:r>
              <a:rPr lang="en-US" sz="1400" kern="0" dirty="0">
                <a:solidFill>
                  <a:srgbClr val="0070C0"/>
                </a:solidFill>
              </a:rPr>
              <a:t>upon entering the fluoroscopy suite at the collar level </a:t>
            </a:r>
            <a:r>
              <a:rPr lang="en-US" sz="1400" b="1" u="sng" kern="0" dirty="0">
                <a:solidFill>
                  <a:srgbClr val="0070C0"/>
                </a:solidFill>
              </a:rPr>
              <a:t>outside</a:t>
            </a:r>
            <a:r>
              <a:rPr lang="en-US" sz="1400" kern="0" dirty="0">
                <a:solidFill>
                  <a:srgbClr val="0070C0"/>
                </a:solidFill>
              </a:rPr>
              <a:t> the lead apron.   If you do not have one, contact the site’s Radiation Safety Officer.  </a:t>
            </a:r>
          </a:p>
          <a:p>
            <a:pPr>
              <a:defRPr/>
            </a:pPr>
            <a:endParaRPr lang="en-US" sz="1400" b="1" kern="0" dirty="0">
              <a:solidFill>
                <a:srgbClr val="0070C0"/>
              </a:solidFill>
            </a:endParaRPr>
          </a:p>
          <a:p>
            <a:pPr>
              <a:defRPr/>
            </a:pPr>
            <a:r>
              <a:rPr lang="en-US" sz="1400" b="1" kern="0" dirty="0">
                <a:solidFill>
                  <a:srgbClr val="0070C0"/>
                </a:solidFill>
              </a:rPr>
              <a:t>Procedure: </a:t>
            </a:r>
          </a:p>
          <a:p>
            <a:pPr>
              <a:defRPr/>
            </a:pPr>
            <a:r>
              <a:rPr lang="en-US" sz="1400" kern="0" dirty="0">
                <a:solidFill>
                  <a:srgbClr val="0070C0"/>
                </a:solidFill>
              </a:rPr>
              <a:t>Only necessary staff and ancillary personnel are to be in the room during a procedure involving radiation.</a:t>
            </a:r>
          </a:p>
          <a:p>
            <a:pPr>
              <a:defRPr/>
            </a:pPr>
            <a:r>
              <a:rPr lang="en-US" sz="1400" kern="0" dirty="0">
                <a:solidFill>
                  <a:srgbClr val="0070C0"/>
                </a:solidFill>
              </a:rPr>
              <a:t>Always remember: </a:t>
            </a:r>
            <a:r>
              <a:rPr lang="en-US" sz="1400" b="1" kern="0" dirty="0">
                <a:solidFill>
                  <a:srgbClr val="0070C0"/>
                </a:solidFill>
              </a:rPr>
              <a:t>Time, Distance, Shielding</a:t>
            </a:r>
            <a:r>
              <a:rPr lang="en-US" sz="1400" kern="0" dirty="0">
                <a:solidFill>
                  <a:srgbClr val="0070C0"/>
                </a:solidFill>
              </a:rPr>
              <a:t> </a:t>
            </a:r>
          </a:p>
          <a:p>
            <a:pPr>
              <a:defRPr/>
            </a:pPr>
            <a:endParaRPr lang="en-US" sz="1400" b="1" kern="0" dirty="0">
              <a:solidFill>
                <a:srgbClr val="0070C0"/>
              </a:solidFill>
            </a:endParaRPr>
          </a:p>
          <a:p>
            <a:pPr>
              <a:defRPr/>
            </a:pPr>
            <a:r>
              <a:rPr lang="en-US" sz="1400" b="1" kern="0" dirty="0">
                <a:solidFill>
                  <a:srgbClr val="0070C0"/>
                </a:solidFill>
              </a:rPr>
              <a:t>Time: </a:t>
            </a:r>
            <a:r>
              <a:rPr lang="en-US" sz="1400" kern="0" dirty="0">
                <a:solidFill>
                  <a:srgbClr val="0070C0"/>
                </a:solidFill>
              </a:rPr>
              <a:t>Minimize the amount of time exposed to radiation. Learn how to employ low dose techniques such as: Last Image Hold, Pulsed </a:t>
            </a:r>
            <a:r>
              <a:rPr lang="en-US" sz="1400" kern="0" dirty="0" err="1">
                <a:solidFill>
                  <a:srgbClr val="0070C0"/>
                </a:solidFill>
              </a:rPr>
              <a:t>Fluoro</a:t>
            </a:r>
            <a:r>
              <a:rPr lang="en-US" sz="1400" kern="0" dirty="0">
                <a:solidFill>
                  <a:srgbClr val="0070C0"/>
                </a:solidFill>
              </a:rPr>
              <a:t> Mode, Appropriate Collimation, Vendor Specific options, to reduce total radiation exposure time—</a:t>
            </a:r>
            <a:r>
              <a:rPr lang="en-US" sz="1400" b="1" kern="0" dirty="0">
                <a:solidFill>
                  <a:srgbClr val="0070C0"/>
                </a:solidFill>
              </a:rPr>
              <a:t>for yourself, your patient, and your staff </a:t>
            </a:r>
          </a:p>
          <a:p>
            <a:pPr>
              <a:defRPr/>
            </a:pPr>
            <a:endParaRPr lang="en-US" sz="1400" b="1" kern="0" dirty="0">
              <a:solidFill>
                <a:srgbClr val="0070C0"/>
              </a:solidFill>
            </a:endParaRPr>
          </a:p>
          <a:p>
            <a:pPr>
              <a:defRPr/>
            </a:pPr>
            <a:r>
              <a:rPr lang="en-US" sz="1400" b="1" kern="0" dirty="0">
                <a:solidFill>
                  <a:srgbClr val="0070C0"/>
                </a:solidFill>
              </a:rPr>
              <a:t>Distance: </a:t>
            </a:r>
            <a:r>
              <a:rPr lang="en-US" sz="1400" kern="0" dirty="0">
                <a:solidFill>
                  <a:srgbClr val="0070C0"/>
                </a:solidFill>
              </a:rPr>
              <a:t>Radiation intensity decreases exponentially with distance: increase your distance from the source, and tell your staff to step away from the table if they are closer than necessary. Also, position the patient such that they are as far away from the source as possible, while maintaining image quality, etc.</a:t>
            </a:r>
          </a:p>
          <a:p>
            <a:pPr>
              <a:defRPr/>
            </a:pPr>
            <a:endParaRPr lang="en-US" sz="1400" b="1" kern="0" dirty="0">
              <a:solidFill>
                <a:srgbClr val="0070C0"/>
              </a:solidFill>
            </a:endParaRPr>
          </a:p>
          <a:p>
            <a:pPr>
              <a:defRPr/>
            </a:pPr>
            <a:r>
              <a:rPr lang="en-US" sz="1400" b="1" kern="0" dirty="0">
                <a:solidFill>
                  <a:srgbClr val="0070C0"/>
                </a:solidFill>
              </a:rPr>
              <a:t>Shielding: </a:t>
            </a:r>
            <a:r>
              <a:rPr lang="en-US" sz="1400" kern="0" dirty="0">
                <a:solidFill>
                  <a:srgbClr val="0070C0"/>
                </a:solidFill>
              </a:rPr>
              <a:t>Use protective lead or lead equivalent barriers such as </a:t>
            </a:r>
            <a:r>
              <a:rPr lang="en-US" sz="1400" b="1" kern="0" dirty="0">
                <a:solidFill>
                  <a:srgbClr val="0070C0"/>
                </a:solidFill>
              </a:rPr>
              <a:t>aprons/skirts</a:t>
            </a:r>
            <a:r>
              <a:rPr lang="en-US" sz="1400" kern="0" dirty="0">
                <a:solidFill>
                  <a:srgbClr val="0070C0"/>
                </a:solidFill>
              </a:rPr>
              <a:t>, </a:t>
            </a:r>
            <a:r>
              <a:rPr lang="en-US" sz="1400" b="1" kern="0" dirty="0">
                <a:solidFill>
                  <a:srgbClr val="0070C0"/>
                </a:solidFill>
              </a:rPr>
              <a:t>thyroid shields</a:t>
            </a:r>
            <a:r>
              <a:rPr lang="en-US" sz="1400" kern="0" dirty="0">
                <a:solidFill>
                  <a:srgbClr val="0070C0"/>
                </a:solidFill>
              </a:rPr>
              <a:t>, </a:t>
            </a:r>
            <a:r>
              <a:rPr lang="en-US" sz="1400" b="1" kern="0" dirty="0">
                <a:solidFill>
                  <a:srgbClr val="0070C0"/>
                </a:solidFill>
              </a:rPr>
              <a:t>goggles</a:t>
            </a:r>
            <a:r>
              <a:rPr lang="en-US" sz="1400" kern="0" dirty="0">
                <a:solidFill>
                  <a:srgbClr val="0070C0"/>
                </a:solidFill>
              </a:rPr>
              <a:t> or </a:t>
            </a:r>
            <a:r>
              <a:rPr lang="en-US" sz="1400" b="1" kern="0" dirty="0">
                <a:solidFill>
                  <a:srgbClr val="0070C0"/>
                </a:solidFill>
              </a:rPr>
              <a:t>portable stands/shields</a:t>
            </a:r>
            <a:r>
              <a:rPr lang="en-US" sz="1400" kern="0" dirty="0">
                <a:solidFill>
                  <a:srgbClr val="0070C0"/>
                </a:solidFill>
              </a:rPr>
              <a:t>. Encourage your staff to utilize the portable shields. Position all individuals including yourself so that only the “area of interest” is struck by the primary beam. Primary exposure to staff will be from scatter on the “entrance side” of patient—position staff/self on exit side of patient, if possible.</a:t>
            </a:r>
            <a:endParaRPr lang="en-US" sz="1400" b="1" kern="0" dirty="0">
              <a:solidFill>
                <a:srgbClr val="0070C0"/>
              </a:solidFill>
            </a:endParaRPr>
          </a:p>
          <a:p>
            <a:pPr>
              <a:defRPr/>
            </a:pPr>
            <a:endParaRPr lang="en-US" sz="1800" b="1" kern="0" dirty="0"/>
          </a:p>
          <a:p>
            <a:pPr>
              <a:defRPr/>
            </a:pPr>
            <a:endParaRPr lang="en-US" sz="1800" kern="0" dirty="0" smtClean="0"/>
          </a:p>
          <a:p>
            <a:pPr>
              <a:defRPr/>
            </a:pPr>
            <a:endParaRPr lang="en-US" sz="1800" kern="0" dirty="0"/>
          </a:p>
        </p:txBody>
      </p:sp>
    </p:spTree>
    <p:extLst>
      <p:ext uri="{BB962C8B-B14F-4D97-AF65-F5344CB8AC3E}">
        <p14:creationId xmlns:p14="http://schemas.microsoft.com/office/powerpoint/2010/main" val="5292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5292"/>
            <a:ext cx="4310380" cy="513080"/>
          </a:xfrm>
          <a:prstGeom prst="rect">
            <a:avLst/>
          </a:prstGeom>
        </p:spPr>
        <p:txBody>
          <a:bodyPr vert="horz" wrap="square" lIns="0" tIns="12065" rIns="0" bIns="0" rtlCol="0">
            <a:spAutoFit/>
          </a:bodyPr>
          <a:lstStyle/>
          <a:p>
            <a:pPr marL="12700">
              <a:lnSpc>
                <a:spcPct val="100000"/>
              </a:lnSpc>
              <a:spcBef>
                <a:spcPts val="95"/>
              </a:spcBef>
            </a:pPr>
            <a:r>
              <a:rPr sz="3200" spc="-10" dirty="0"/>
              <a:t>Restraint</a:t>
            </a:r>
            <a:r>
              <a:rPr sz="3200" spc="-15" dirty="0"/>
              <a:t> </a:t>
            </a:r>
            <a:r>
              <a:rPr sz="3200" spc="-5" dirty="0"/>
              <a:t>and</a:t>
            </a:r>
            <a:r>
              <a:rPr sz="3200" spc="-15" dirty="0"/>
              <a:t> </a:t>
            </a:r>
            <a:r>
              <a:rPr sz="3200" spc="-10" dirty="0"/>
              <a:t>Seclusion</a:t>
            </a:r>
            <a:endParaRPr sz="3200"/>
          </a:p>
        </p:txBody>
      </p:sp>
      <p:sp>
        <p:nvSpPr>
          <p:cNvPr id="3" name="object 3"/>
          <p:cNvSpPr txBox="1"/>
          <p:nvPr/>
        </p:nvSpPr>
        <p:spPr>
          <a:xfrm>
            <a:off x="916890" y="1741727"/>
            <a:ext cx="8267700" cy="3745896"/>
          </a:xfrm>
          <a:prstGeom prst="rect">
            <a:avLst/>
          </a:prstGeom>
        </p:spPr>
        <p:txBody>
          <a:bodyPr vert="horz" wrap="square" lIns="0" tIns="52069" rIns="0" bIns="0" rtlCol="0">
            <a:spAutoFit/>
          </a:bodyPr>
          <a:lstStyle/>
          <a:p>
            <a:pPr marL="12700">
              <a:lnSpc>
                <a:spcPct val="100000"/>
              </a:lnSpc>
              <a:spcBef>
                <a:spcPts val="409"/>
              </a:spcBef>
            </a:pPr>
            <a:r>
              <a:rPr sz="1300" b="1" spc="-5" dirty="0">
                <a:solidFill>
                  <a:schemeClr val="accent1">
                    <a:lumMod val="75000"/>
                  </a:schemeClr>
                </a:solidFill>
                <a:latin typeface="Arial"/>
                <a:cs typeface="Arial"/>
              </a:rPr>
              <a:t>Definitions:</a:t>
            </a:r>
            <a:endParaRPr sz="1300" dirty="0">
              <a:solidFill>
                <a:schemeClr val="accent1">
                  <a:lumMod val="75000"/>
                </a:schemeClr>
              </a:solidFill>
              <a:latin typeface="Arial"/>
              <a:cs typeface="Arial"/>
            </a:endParaRPr>
          </a:p>
          <a:p>
            <a:pPr>
              <a:lnSpc>
                <a:spcPct val="100000"/>
              </a:lnSpc>
              <a:buClr>
                <a:srgbClr val="0164A3"/>
              </a:buClr>
              <a:buFont typeface="Arial"/>
              <a:buChar char="•"/>
            </a:pPr>
            <a:endParaRPr sz="1900" dirty="0" smtClean="0">
              <a:solidFill>
                <a:schemeClr val="accent1">
                  <a:lumMod val="75000"/>
                </a:schemeClr>
              </a:solidFill>
              <a:latin typeface="Arial"/>
              <a:cs typeface="Arial"/>
            </a:endParaRPr>
          </a:p>
          <a:p>
            <a:pPr marL="354965" marR="5080" indent="-342900">
              <a:buFont typeface="Arial"/>
              <a:buChar char="•"/>
              <a:tabLst>
                <a:tab pos="354965" algn="l"/>
                <a:tab pos="356235" algn="l"/>
              </a:tabLst>
            </a:pPr>
            <a:r>
              <a:rPr lang="en-US" sz="1300" b="1" spc="-5" dirty="0">
                <a:solidFill>
                  <a:schemeClr val="accent1">
                    <a:lumMod val="75000"/>
                  </a:schemeClr>
                </a:solidFill>
                <a:latin typeface="Arial"/>
                <a:cs typeface="Arial"/>
              </a:rPr>
              <a:t>Restraint: </a:t>
            </a:r>
            <a:r>
              <a:rPr lang="en-US" sz="1300" dirty="0">
                <a:solidFill>
                  <a:schemeClr val="accent1">
                    <a:lumMod val="75000"/>
                  </a:schemeClr>
                </a:solidFill>
                <a:latin typeface="Arial"/>
                <a:cs typeface="Arial"/>
              </a:rPr>
              <a:t>Any manual method, physical or mechanical device, material or equipment involuntarily attached </a:t>
            </a:r>
            <a:r>
              <a:rPr lang="en-US" sz="1300" spc="-350"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or adjacent to the patient's body that he/she cannot easily remove that its intended use restricts freedom of </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movement</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or normal access</a:t>
            </a:r>
            <a:r>
              <a:rPr lang="en-US" sz="1300" spc="-1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to one's body.</a:t>
            </a:r>
          </a:p>
          <a:p>
            <a:pPr marL="354965" marR="5080" indent="-342900">
              <a:buFont typeface="Arial"/>
              <a:buChar char="•"/>
              <a:tabLst>
                <a:tab pos="354965" algn="l"/>
                <a:tab pos="356235" algn="l"/>
              </a:tabLst>
            </a:pPr>
            <a:r>
              <a:rPr lang="en-US" sz="1300" b="1" dirty="0" smtClean="0">
                <a:solidFill>
                  <a:schemeClr val="accent1">
                    <a:lumMod val="75000"/>
                  </a:schemeClr>
                </a:solidFill>
                <a:latin typeface="Arial"/>
                <a:cs typeface="Arial"/>
              </a:rPr>
              <a:t>Non-Violent </a:t>
            </a:r>
            <a:r>
              <a:rPr lang="en-US" sz="1300" b="1" dirty="0">
                <a:solidFill>
                  <a:schemeClr val="accent1">
                    <a:lumMod val="75000"/>
                  </a:schemeClr>
                </a:solidFill>
                <a:latin typeface="Arial"/>
                <a:cs typeface="Arial"/>
              </a:rPr>
              <a:t>Restraints:</a:t>
            </a:r>
            <a:r>
              <a:rPr lang="en-US" sz="1300" b="1"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Used only when less restrictive protective interventions and/or devices have been </a:t>
            </a:r>
            <a:r>
              <a:rPr lang="en-US" sz="1300" spc="-350"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tried</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and</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have</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failed, when</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alternative methods are not sufficient</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to protect</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the</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patient</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from</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harm</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or</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unsafe </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mobility,</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or to protect life-saving</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tubes</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and</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lines</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from</a:t>
            </a:r>
            <a:r>
              <a:rPr lang="en-US" sz="1300" spc="10"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accidental</a:t>
            </a:r>
            <a:r>
              <a:rPr lang="en-US" sz="1300" spc="-10"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dislodgment</a:t>
            </a:r>
            <a:r>
              <a:rPr lang="en-US" sz="1300" spc="-10"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or</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removal</a:t>
            </a:r>
            <a:r>
              <a:rPr lang="en-US" sz="1300" spc="5"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by</a:t>
            </a:r>
            <a:r>
              <a:rPr lang="en-US" sz="1300" spc="-10" dirty="0">
                <a:solidFill>
                  <a:schemeClr val="accent1">
                    <a:lumMod val="75000"/>
                  </a:schemeClr>
                </a:solidFill>
                <a:latin typeface="Arial"/>
                <a:cs typeface="Arial"/>
              </a:rPr>
              <a:t> </a:t>
            </a:r>
            <a:r>
              <a:rPr lang="en-US" sz="1300" dirty="0">
                <a:solidFill>
                  <a:schemeClr val="accent1">
                    <a:lumMod val="75000"/>
                  </a:schemeClr>
                </a:solidFill>
                <a:latin typeface="Arial"/>
                <a:cs typeface="Arial"/>
              </a:rPr>
              <a:t>patient.</a:t>
            </a:r>
          </a:p>
          <a:p>
            <a:pPr marL="354965" marR="5080" indent="-342900">
              <a:lnSpc>
                <a:spcPct val="100000"/>
              </a:lnSpc>
              <a:buFont typeface="Arial"/>
              <a:buChar char="•"/>
              <a:tabLst>
                <a:tab pos="354965" algn="l"/>
                <a:tab pos="356235" algn="l"/>
              </a:tabLst>
            </a:pPr>
            <a:r>
              <a:rPr lang="en-US" sz="1300" b="1" dirty="0" smtClean="0">
                <a:solidFill>
                  <a:schemeClr val="accent1">
                    <a:lumMod val="75000"/>
                  </a:schemeClr>
                </a:solidFill>
                <a:latin typeface="Arial"/>
                <a:cs typeface="Arial"/>
              </a:rPr>
              <a:t>Restraint:  Violent/Self-Destructive Behavior:  </a:t>
            </a:r>
            <a:r>
              <a:rPr lang="en-US" sz="1300" dirty="0" smtClean="0">
                <a:solidFill>
                  <a:schemeClr val="accent1">
                    <a:lumMod val="75000"/>
                  </a:schemeClr>
                </a:solidFill>
                <a:latin typeface="Arial"/>
                <a:cs typeface="Arial"/>
              </a:rPr>
              <a:t>Use of restraint in emergency or crisis situations when unanticipated, severely aggressive or violent/destructive behavior presents an immediate, serious danger to his/her safety or that of others.  </a:t>
            </a:r>
          </a:p>
          <a:p>
            <a:pPr marL="354965" marR="5080" indent="-342900">
              <a:lnSpc>
                <a:spcPct val="100000"/>
              </a:lnSpc>
              <a:buFont typeface="Arial"/>
              <a:buChar char="•"/>
              <a:tabLst>
                <a:tab pos="354965" algn="l"/>
                <a:tab pos="356235" algn="l"/>
              </a:tabLst>
            </a:pPr>
            <a:r>
              <a:rPr sz="1300" b="1" dirty="0" smtClean="0">
                <a:solidFill>
                  <a:schemeClr val="accent1">
                    <a:lumMod val="75000"/>
                  </a:schemeClr>
                </a:solidFill>
                <a:latin typeface="Arial"/>
                <a:cs typeface="Arial"/>
              </a:rPr>
              <a:t>Chemical Restraints: </a:t>
            </a:r>
            <a:r>
              <a:rPr sz="1300" dirty="0" smtClean="0">
                <a:solidFill>
                  <a:schemeClr val="accent1">
                    <a:lumMod val="75000"/>
                  </a:schemeClr>
                </a:solidFill>
                <a:latin typeface="Arial"/>
                <a:cs typeface="Arial"/>
              </a:rPr>
              <a:t>Medications that are used to restrict a patient’s freedom of movement.</a:t>
            </a:r>
            <a:r>
              <a:rPr sz="1300" spc="5" dirty="0" smtClean="0">
                <a:solidFill>
                  <a:schemeClr val="accent1">
                    <a:lumMod val="75000"/>
                  </a:schemeClr>
                </a:solidFill>
                <a:latin typeface="Arial"/>
                <a:cs typeface="Arial"/>
              </a:rPr>
              <a:t> </a:t>
            </a:r>
            <a:endParaRPr lang="en-US" sz="1300" spc="5" dirty="0" smtClean="0">
              <a:solidFill>
                <a:schemeClr val="accent1">
                  <a:lumMod val="75000"/>
                </a:schemeClr>
              </a:solidFill>
              <a:latin typeface="Arial"/>
              <a:cs typeface="Arial"/>
            </a:endParaRPr>
          </a:p>
          <a:p>
            <a:pPr marL="812165" marR="5080" lvl="1" indent="-342900">
              <a:buFont typeface="Courier New" panose="02070309020205020404" pitchFamily="49" charset="0"/>
              <a:buChar char="o"/>
              <a:tabLst>
                <a:tab pos="354965" algn="l"/>
                <a:tab pos="356235" algn="l"/>
              </a:tabLst>
            </a:pPr>
            <a:r>
              <a:rPr lang="en-US" sz="1300" spc="5" dirty="0" smtClean="0">
                <a:solidFill>
                  <a:schemeClr val="accent1">
                    <a:lumMod val="75000"/>
                  </a:schemeClr>
                </a:solidFill>
                <a:latin typeface="Arial"/>
                <a:cs typeface="Arial"/>
              </a:rPr>
              <a:t>If the medications used are a standard part of treatment for the patient’s medical or psychiatric condition they are not considered a chemical restraint.  </a:t>
            </a:r>
          </a:p>
          <a:p>
            <a:pPr marL="342900" marR="5080" lvl="1" indent="-342900">
              <a:buFont typeface="Arial"/>
              <a:buChar char="•"/>
              <a:tabLst>
                <a:tab pos="354965" algn="l"/>
                <a:tab pos="356235" algn="l"/>
              </a:tabLst>
            </a:pPr>
            <a:r>
              <a:rPr lang="en-US" sz="1300" b="1" spc="5" dirty="0" smtClean="0">
                <a:solidFill>
                  <a:schemeClr val="accent1">
                    <a:lumMod val="75000"/>
                  </a:schemeClr>
                </a:solidFill>
                <a:latin typeface="Arial"/>
                <a:cs typeface="Arial"/>
              </a:rPr>
              <a:t>Seclusion</a:t>
            </a:r>
            <a:r>
              <a:rPr lang="en-US" sz="1300" b="1" spc="5" dirty="0" smtClean="0">
                <a:solidFill>
                  <a:schemeClr val="accent1">
                    <a:lumMod val="75000"/>
                  </a:schemeClr>
                </a:solidFill>
                <a:latin typeface="Arial"/>
                <a:cs typeface="Arial"/>
              </a:rPr>
              <a:t>:</a:t>
            </a:r>
            <a:r>
              <a:rPr lang="en-US" sz="1300" spc="5" dirty="0" smtClean="0">
                <a:solidFill>
                  <a:schemeClr val="accent1">
                    <a:lumMod val="75000"/>
                  </a:schemeClr>
                </a:solidFill>
                <a:latin typeface="Arial"/>
                <a:cs typeface="Arial"/>
              </a:rPr>
              <a:t>  Is the involuntary confinement of a patient alone in a room or area from which the patient is physically prevented from leaving.  Seclusion is limited to a highly selective population, in the Behavioral Health Unit only with oversight reflective of its high-risk potential.  Seclusion may only be used for the management of violent or self-destructive behavior.</a:t>
            </a:r>
            <a:endParaRPr sz="1300" dirty="0">
              <a:solidFill>
                <a:schemeClr val="accent1">
                  <a:lumMod val="75000"/>
                </a:schemeClr>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5292"/>
            <a:ext cx="4310380" cy="513080"/>
          </a:xfrm>
          <a:prstGeom prst="rect">
            <a:avLst/>
          </a:prstGeom>
        </p:spPr>
        <p:txBody>
          <a:bodyPr vert="horz" wrap="square" lIns="0" tIns="12065" rIns="0" bIns="0" rtlCol="0">
            <a:spAutoFit/>
          </a:bodyPr>
          <a:lstStyle/>
          <a:p>
            <a:pPr marL="12700">
              <a:lnSpc>
                <a:spcPct val="100000"/>
              </a:lnSpc>
              <a:spcBef>
                <a:spcPts val="95"/>
              </a:spcBef>
            </a:pPr>
            <a:r>
              <a:rPr sz="3200" spc="-10" dirty="0"/>
              <a:t>Restraint</a:t>
            </a:r>
            <a:r>
              <a:rPr sz="3200" spc="-15" dirty="0"/>
              <a:t> </a:t>
            </a:r>
            <a:r>
              <a:rPr sz="3200" spc="-5" dirty="0"/>
              <a:t>and</a:t>
            </a:r>
            <a:r>
              <a:rPr sz="3200" spc="-15" dirty="0"/>
              <a:t> </a:t>
            </a:r>
            <a:r>
              <a:rPr sz="3200" spc="-10" dirty="0"/>
              <a:t>Seclusion</a:t>
            </a:r>
            <a:endParaRPr sz="3200"/>
          </a:p>
        </p:txBody>
      </p:sp>
      <p:sp>
        <p:nvSpPr>
          <p:cNvPr id="3" name="object 3"/>
          <p:cNvSpPr txBox="1"/>
          <p:nvPr/>
        </p:nvSpPr>
        <p:spPr>
          <a:xfrm>
            <a:off x="916939" y="1476247"/>
            <a:ext cx="8297545" cy="4314001"/>
          </a:xfrm>
          <a:prstGeom prst="rect">
            <a:avLst/>
          </a:prstGeom>
        </p:spPr>
        <p:txBody>
          <a:bodyPr vert="horz" wrap="square" lIns="0" tIns="12700" rIns="0" bIns="0" rtlCol="0">
            <a:spAutoFit/>
          </a:bodyPr>
          <a:lstStyle/>
          <a:p>
            <a:pPr marL="12700">
              <a:lnSpc>
                <a:spcPct val="100000"/>
              </a:lnSpc>
              <a:spcBef>
                <a:spcPts val="1150"/>
              </a:spcBef>
            </a:pPr>
            <a:r>
              <a:rPr sz="1300" b="1" spc="-5" dirty="0" smtClean="0">
                <a:solidFill>
                  <a:srgbClr val="0164A3"/>
                </a:solidFill>
                <a:latin typeface="Arial"/>
                <a:cs typeface="Arial"/>
              </a:rPr>
              <a:t>Physician</a:t>
            </a:r>
            <a:r>
              <a:rPr sz="1300" b="1" spc="5" dirty="0" smtClean="0">
                <a:solidFill>
                  <a:srgbClr val="0164A3"/>
                </a:solidFill>
                <a:latin typeface="Arial"/>
                <a:cs typeface="Arial"/>
              </a:rPr>
              <a:t> </a:t>
            </a:r>
            <a:r>
              <a:rPr sz="1300" b="1" dirty="0">
                <a:solidFill>
                  <a:srgbClr val="0164A3"/>
                </a:solidFill>
                <a:latin typeface="Arial"/>
                <a:cs typeface="Arial"/>
              </a:rPr>
              <a:t>Orders</a:t>
            </a:r>
            <a:r>
              <a:rPr sz="1300" b="1" spc="-20" dirty="0">
                <a:solidFill>
                  <a:srgbClr val="0164A3"/>
                </a:solidFill>
                <a:latin typeface="Arial"/>
                <a:cs typeface="Arial"/>
              </a:rPr>
              <a:t> </a:t>
            </a:r>
            <a:r>
              <a:rPr sz="1300" b="1" spc="-5" dirty="0">
                <a:solidFill>
                  <a:srgbClr val="0164A3"/>
                </a:solidFill>
                <a:latin typeface="Arial"/>
                <a:cs typeface="Arial"/>
              </a:rPr>
              <a:t>for</a:t>
            </a:r>
            <a:r>
              <a:rPr sz="1300" b="1" spc="-10" dirty="0">
                <a:solidFill>
                  <a:srgbClr val="0164A3"/>
                </a:solidFill>
                <a:latin typeface="Arial"/>
                <a:cs typeface="Arial"/>
              </a:rPr>
              <a:t> </a:t>
            </a:r>
            <a:r>
              <a:rPr sz="1300" b="1" u="sng" spc="-5" dirty="0">
                <a:solidFill>
                  <a:srgbClr val="0164A3"/>
                </a:solidFill>
                <a:uFill>
                  <a:solidFill>
                    <a:srgbClr val="0064A2"/>
                  </a:solidFill>
                </a:uFill>
                <a:latin typeface="Arial"/>
                <a:cs typeface="Arial"/>
              </a:rPr>
              <a:t>Non-Violent</a:t>
            </a:r>
            <a:r>
              <a:rPr sz="1300" b="1" u="sng" spc="5" dirty="0">
                <a:solidFill>
                  <a:srgbClr val="0164A3"/>
                </a:solidFill>
                <a:uFill>
                  <a:solidFill>
                    <a:srgbClr val="0064A2"/>
                  </a:solidFill>
                </a:uFill>
                <a:latin typeface="Arial"/>
                <a:cs typeface="Arial"/>
              </a:rPr>
              <a:t> </a:t>
            </a:r>
            <a:r>
              <a:rPr sz="1300" b="1" u="sng" spc="-5" dirty="0">
                <a:solidFill>
                  <a:srgbClr val="0164A3"/>
                </a:solidFill>
                <a:uFill>
                  <a:solidFill>
                    <a:srgbClr val="0064A2"/>
                  </a:solidFill>
                </a:uFill>
                <a:latin typeface="Arial"/>
                <a:cs typeface="Arial"/>
              </a:rPr>
              <a:t>Restraint</a:t>
            </a:r>
            <a:r>
              <a:rPr sz="1300" b="1" spc="-20" dirty="0">
                <a:solidFill>
                  <a:srgbClr val="0164A3"/>
                </a:solidFill>
                <a:latin typeface="Arial"/>
                <a:cs typeface="Arial"/>
              </a:rPr>
              <a:t> </a:t>
            </a:r>
            <a:r>
              <a:rPr sz="1300" b="1" spc="-5" dirty="0">
                <a:solidFill>
                  <a:srgbClr val="0164A3"/>
                </a:solidFill>
                <a:latin typeface="Arial"/>
                <a:cs typeface="Arial"/>
              </a:rPr>
              <a:t>Use:</a:t>
            </a:r>
            <a:endParaRPr sz="1300" dirty="0">
              <a:latin typeface="Arial"/>
              <a:cs typeface="Arial"/>
            </a:endParaRPr>
          </a:p>
          <a:p>
            <a:pPr marL="354965" indent="-342900">
              <a:lnSpc>
                <a:spcPct val="100000"/>
              </a:lnSpc>
              <a:spcBef>
                <a:spcPts val="290"/>
              </a:spcBef>
              <a:buChar char="•"/>
              <a:tabLst>
                <a:tab pos="354965" algn="l"/>
                <a:tab pos="355600" algn="l"/>
              </a:tabLst>
            </a:pPr>
            <a:r>
              <a:rPr sz="1300" spc="-5" dirty="0">
                <a:solidFill>
                  <a:srgbClr val="0164A3"/>
                </a:solidFill>
                <a:latin typeface="Arial"/>
                <a:cs typeface="Arial"/>
              </a:rPr>
              <a:t>The </a:t>
            </a:r>
            <a:r>
              <a:rPr sz="1300" dirty="0">
                <a:solidFill>
                  <a:srgbClr val="0164A3"/>
                </a:solidFill>
                <a:latin typeface="Arial"/>
                <a:cs typeface="Arial"/>
              </a:rPr>
              <a:t>treating</a:t>
            </a:r>
            <a:r>
              <a:rPr sz="1300" spc="-10" dirty="0">
                <a:solidFill>
                  <a:srgbClr val="0164A3"/>
                </a:solidFill>
                <a:latin typeface="Arial"/>
                <a:cs typeface="Arial"/>
              </a:rPr>
              <a:t> </a:t>
            </a:r>
            <a:r>
              <a:rPr sz="1300" spc="-5" dirty="0">
                <a:solidFill>
                  <a:srgbClr val="0164A3"/>
                </a:solidFill>
                <a:latin typeface="Arial"/>
                <a:cs typeface="Arial"/>
              </a:rPr>
              <a:t>LIP’s order</a:t>
            </a:r>
            <a:r>
              <a:rPr sz="1300" spc="-10" dirty="0">
                <a:solidFill>
                  <a:srgbClr val="0164A3"/>
                </a:solidFill>
                <a:latin typeface="Arial"/>
                <a:cs typeface="Arial"/>
              </a:rPr>
              <a:t> </a:t>
            </a:r>
            <a:r>
              <a:rPr sz="1300" spc="-5" dirty="0">
                <a:solidFill>
                  <a:srgbClr val="0164A3"/>
                </a:solidFill>
                <a:latin typeface="Arial"/>
                <a:cs typeface="Arial"/>
              </a:rPr>
              <a:t>written</a:t>
            </a:r>
            <a:r>
              <a:rPr sz="1300" spc="-10" dirty="0">
                <a:solidFill>
                  <a:srgbClr val="0164A3"/>
                </a:solidFill>
                <a:latin typeface="Arial"/>
                <a:cs typeface="Arial"/>
              </a:rPr>
              <a:t> </a:t>
            </a:r>
            <a:r>
              <a:rPr sz="1300" dirty="0">
                <a:solidFill>
                  <a:srgbClr val="0164A3"/>
                </a:solidFill>
                <a:latin typeface="Arial"/>
                <a:cs typeface="Arial"/>
              </a:rPr>
              <a:t>for</a:t>
            </a:r>
            <a:r>
              <a:rPr sz="1300" spc="-5" dirty="0">
                <a:solidFill>
                  <a:srgbClr val="0164A3"/>
                </a:solidFill>
                <a:latin typeface="Arial"/>
                <a:cs typeface="Arial"/>
              </a:rPr>
              <a:t> </a:t>
            </a:r>
            <a:r>
              <a:rPr sz="1300" dirty="0">
                <a:solidFill>
                  <a:srgbClr val="0164A3"/>
                </a:solidFill>
                <a:latin typeface="Arial"/>
                <a:cs typeface="Arial"/>
              </a:rPr>
              <a:t>a</a:t>
            </a:r>
            <a:r>
              <a:rPr sz="1300" spc="-5" dirty="0">
                <a:solidFill>
                  <a:srgbClr val="0164A3"/>
                </a:solidFill>
                <a:latin typeface="Arial"/>
                <a:cs typeface="Arial"/>
              </a:rPr>
              <a:t> specific episode</a:t>
            </a:r>
            <a:r>
              <a:rPr sz="1300" spc="-10" dirty="0">
                <a:solidFill>
                  <a:srgbClr val="0164A3"/>
                </a:solidFill>
                <a:latin typeface="Arial"/>
                <a:cs typeface="Arial"/>
              </a:rPr>
              <a:t> </a:t>
            </a:r>
            <a:r>
              <a:rPr sz="1300" spc="-5" dirty="0">
                <a:solidFill>
                  <a:srgbClr val="0164A3"/>
                </a:solidFill>
                <a:latin typeface="Arial"/>
                <a:cs typeface="Arial"/>
              </a:rPr>
              <a:t>must</a:t>
            </a:r>
            <a:r>
              <a:rPr sz="1300" spc="-20" dirty="0">
                <a:solidFill>
                  <a:srgbClr val="0164A3"/>
                </a:solidFill>
                <a:latin typeface="Arial"/>
                <a:cs typeface="Arial"/>
              </a:rPr>
              <a:t> </a:t>
            </a:r>
            <a:r>
              <a:rPr sz="1300" spc="-5" dirty="0">
                <a:solidFill>
                  <a:srgbClr val="0164A3"/>
                </a:solidFill>
                <a:latin typeface="Arial"/>
                <a:cs typeface="Arial"/>
              </a:rPr>
              <a:t>be obtained</a:t>
            </a:r>
            <a:r>
              <a:rPr sz="1300" spc="-20" dirty="0">
                <a:solidFill>
                  <a:srgbClr val="0164A3"/>
                </a:solidFill>
                <a:latin typeface="Arial"/>
                <a:cs typeface="Arial"/>
              </a:rPr>
              <a:t> </a:t>
            </a:r>
            <a:r>
              <a:rPr sz="1300" dirty="0">
                <a:solidFill>
                  <a:srgbClr val="0164A3"/>
                </a:solidFill>
                <a:latin typeface="Arial"/>
                <a:cs typeface="Arial"/>
              </a:rPr>
              <a:t>for </a:t>
            </a:r>
            <a:r>
              <a:rPr sz="1300" spc="-5" dirty="0">
                <a:solidFill>
                  <a:srgbClr val="0164A3"/>
                </a:solidFill>
                <a:latin typeface="Arial"/>
                <a:cs typeface="Arial"/>
              </a:rPr>
              <a:t>use</a:t>
            </a:r>
            <a:r>
              <a:rPr sz="1300" spc="-10" dirty="0">
                <a:solidFill>
                  <a:srgbClr val="0164A3"/>
                </a:solidFill>
                <a:latin typeface="Arial"/>
                <a:cs typeface="Arial"/>
              </a:rPr>
              <a:t> </a:t>
            </a:r>
            <a:r>
              <a:rPr sz="1300" spc="-5" dirty="0">
                <a:solidFill>
                  <a:srgbClr val="0164A3"/>
                </a:solidFill>
                <a:latin typeface="Arial"/>
                <a:cs typeface="Arial"/>
              </a:rPr>
              <a:t>of any </a:t>
            </a:r>
            <a:r>
              <a:rPr sz="1300" dirty="0">
                <a:solidFill>
                  <a:srgbClr val="0164A3"/>
                </a:solidFill>
                <a:latin typeface="Arial"/>
                <a:cs typeface="Arial"/>
              </a:rPr>
              <a:t>type</a:t>
            </a:r>
            <a:r>
              <a:rPr sz="1300" spc="-5" dirty="0">
                <a:solidFill>
                  <a:srgbClr val="0164A3"/>
                </a:solidFill>
                <a:latin typeface="Arial"/>
                <a:cs typeface="Arial"/>
              </a:rPr>
              <a:t> of </a:t>
            </a:r>
            <a:r>
              <a:rPr sz="1300" dirty="0">
                <a:solidFill>
                  <a:srgbClr val="0164A3"/>
                </a:solidFill>
                <a:latin typeface="Arial"/>
                <a:cs typeface="Arial"/>
              </a:rPr>
              <a:t>restraint</a:t>
            </a:r>
            <a:endParaRPr sz="1300" dirty="0">
              <a:latin typeface="Arial"/>
              <a:cs typeface="Arial"/>
            </a:endParaRPr>
          </a:p>
          <a:p>
            <a:pPr marL="354965" indent="-342900">
              <a:lnSpc>
                <a:spcPct val="100000"/>
              </a:lnSpc>
              <a:spcBef>
                <a:spcPts val="285"/>
              </a:spcBef>
              <a:buChar char="•"/>
              <a:tabLst>
                <a:tab pos="354965" algn="l"/>
                <a:tab pos="355600" algn="l"/>
              </a:tabLst>
            </a:pPr>
            <a:r>
              <a:rPr sz="1300" spc="-5" dirty="0">
                <a:solidFill>
                  <a:srgbClr val="0164A3"/>
                </a:solidFill>
                <a:latin typeface="Arial"/>
                <a:cs typeface="Arial"/>
              </a:rPr>
              <a:t>Orders</a:t>
            </a:r>
            <a:r>
              <a:rPr sz="1300" spc="-15" dirty="0">
                <a:solidFill>
                  <a:srgbClr val="0164A3"/>
                </a:solidFill>
                <a:latin typeface="Arial"/>
                <a:cs typeface="Arial"/>
              </a:rPr>
              <a:t> </a:t>
            </a:r>
            <a:r>
              <a:rPr sz="1300" spc="-5" dirty="0">
                <a:solidFill>
                  <a:srgbClr val="0164A3"/>
                </a:solidFill>
                <a:latin typeface="Arial"/>
                <a:cs typeface="Arial"/>
              </a:rPr>
              <a:t>must</a:t>
            </a:r>
            <a:r>
              <a:rPr sz="1300" spc="-15" dirty="0">
                <a:solidFill>
                  <a:srgbClr val="0164A3"/>
                </a:solidFill>
                <a:latin typeface="Arial"/>
                <a:cs typeface="Arial"/>
              </a:rPr>
              <a:t> </a:t>
            </a:r>
            <a:r>
              <a:rPr sz="1300" spc="-5" dirty="0">
                <a:solidFill>
                  <a:srgbClr val="0164A3"/>
                </a:solidFill>
                <a:latin typeface="Arial"/>
                <a:cs typeface="Arial"/>
              </a:rPr>
              <a:t>be</a:t>
            </a:r>
            <a:r>
              <a:rPr sz="1300" spc="-15" dirty="0">
                <a:solidFill>
                  <a:srgbClr val="0164A3"/>
                </a:solidFill>
                <a:latin typeface="Arial"/>
                <a:cs typeface="Arial"/>
              </a:rPr>
              <a:t> </a:t>
            </a:r>
            <a:r>
              <a:rPr sz="1300" spc="-5" dirty="0">
                <a:solidFill>
                  <a:srgbClr val="0164A3"/>
                </a:solidFill>
                <a:latin typeface="Arial"/>
                <a:cs typeface="Arial"/>
              </a:rPr>
              <a:t>documented</a:t>
            </a:r>
            <a:r>
              <a:rPr sz="1300" spc="-30" dirty="0">
                <a:solidFill>
                  <a:srgbClr val="0164A3"/>
                </a:solidFill>
                <a:latin typeface="Arial"/>
                <a:cs typeface="Arial"/>
              </a:rPr>
              <a:t> </a:t>
            </a:r>
            <a:r>
              <a:rPr sz="1300" spc="-5" dirty="0">
                <a:solidFill>
                  <a:srgbClr val="0164A3"/>
                </a:solidFill>
                <a:latin typeface="Arial"/>
                <a:cs typeface="Arial"/>
              </a:rPr>
              <a:t>in</a:t>
            </a:r>
            <a:r>
              <a:rPr sz="1300" spc="-10" dirty="0">
                <a:solidFill>
                  <a:srgbClr val="0164A3"/>
                </a:solidFill>
                <a:latin typeface="Arial"/>
                <a:cs typeface="Arial"/>
              </a:rPr>
              <a:t> </a:t>
            </a:r>
            <a:r>
              <a:rPr sz="1300" spc="-5" dirty="0">
                <a:solidFill>
                  <a:srgbClr val="0164A3"/>
                </a:solidFill>
                <a:latin typeface="Arial"/>
                <a:cs typeface="Arial"/>
              </a:rPr>
              <a:t>the</a:t>
            </a:r>
            <a:r>
              <a:rPr sz="1300" spc="-15" dirty="0">
                <a:solidFill>
                  <a:srgbClr val="0164A3"/>
                </a:solidFill>
                <a:latin typeface="Arial"/>
                <a:cs typeface="Arial"/>
              </a:rPr>
              <a:t> </a:t>
            </a:r>
            <a:r>
              <a:rPr sz="1300" spc="-5" dirty="0">
                <a:solidFill>
                  <a:srgbClr val="0164A3"/>
                </a:solidFill>
                <a:latin typeface="Arial"/>
                <a:cs typeface="Arial"/>
              </a:rPr>
              <a:t>EMR</a:t>
            </a:r>
            <a:endParaRPr sz="1300" dirty="0">
              <a:latin typeface="Arial"/>
              <a:cs typeface="Arial"/>
            </a:endParaRPr>
          </a:p>
          <a:p>
            <a:pPr marL="355600" marR="5080" indent="-342900">
              <a:lnSpc>
                <a:spcPct val="100000"/>
              </a:lnSpc>
              <a:spcBef>
                <a:spcPts val="290"/>
              </a:spcBef>
              <a:buChar char="•"/>
              <a:tabLst>
                <a:tab pos="354965" algn="l"/>
                <a:tab pos="355600" algn="l"/>
              </a:tabLst>
            </a:pPr>
            <a:r>
              <a:rPr sz="1300" spc="-5" dirty="0">
                <a:solidFill>
                  <a:srgbClr val="0164A3"/>
                </a:solidFill>
                <a:latin typeface="Arial"/>
                <a:cs typeface="Arial"/>
              </a:rPr>
              <a:t>The treating LIP’s order cannot exceed </a:t>
            </a:r>
            <a:r>
              <a:rPr sz="1300" dirty="0">
                <a:solidFill>
                  <a:srgbClr val="0164A3"/>
                </a:solidFill>
                <a:latin typeface="Arial"/>
                <a:cs typeface="Arial"/>
              </a:rPr>
              <a:t>a </a:t>
            </a:r>
            <a:r>
              <a:rPr sz="1300" spc="-5" dirty="0">
                <a:solidFill>
                  <a:srgbClr val="0164A3"/>
                </a:solidFill>
                <a:latin typeface="Arial"/>
                <a:cs typeface="Arial"/>
              </a:rPr>
              <a:t>calendar day, and will specify </a:t>
            </a:r>
            <a:r>
              <a:rPr sz="1300" dirty="0">
                <a:solidFill>
                  <a:srgbClr val="0164A3"/>
                </a:solidFill>
                <a:latin typeface="Arial"/>
                <a:cs typeface="Arial"/>
              </a:rPr>
              <a:t>the reason for the </a:t>
            </a:r>
            <a:r>
              <a:rPr sz="1300" spc="-5" dirty="0">
                <a:solidFill>
                  <a:srgbClr val="0164A3"/>
                </a:solidFill>
                <a:latin typeface="Arial"/>
                <a:cs typeface="Arial"/>
              </a:rPr>
              <a:t>restraint use and </a:t>
            </a:r>
            <a:r>
              <a:rPr sz="1300" dirty="0">
                <a:solidFill>
                  <a:srgbClr val="0164A3"/>
                </a:solidFill>
                <a:latin typeface="Arial"/>
                <a:cs typeface="Arial"/>
              </a:rPr>
              <a:t>the type </a:t>
            </a:r>
            <a:r>
              <a:rPr sz="1300" spc="-5" dirty="0">
                <a:solidFill>
                  <a:srgbClr val="0164A3"/>
                </a:solidFill>
                <a:latin typeface="Arial"/>
                <a:cs typeface="Arial"/>
              </a:rPr>
              <a:t>of </a:t>
            </a:r>
            <a:r>
              <a:rPr sz="1300" spc="-320" dirty="0">
                <a:solidFill>
                  <a:srgbClr val="0164A3"/>
                </a:solidFill>
                <a:latin typeface="Arial"/>
                <a:cs typeface="Arial"/>
              </a:rPr>
              <a:t> </a:t>
            </a:r>
            <a:r>
              <a:rPr sz="1300" dirty="0">
                <a:solidFill>
                  <a:srgbClr val="0164A3"/>
                </a:solidFill>
                <a:latin typeface="Arial"/>
                <a:cs typeface="Arial"/>
              </a:rPr>
              <a:t>restraint</a:t>
            </a:r>
            <a:endParaRPr sz="1300" dirty="0">
              <a:latin typeface="Arial"/>
              <a:cs typeface="Arial"/>
            </a:endParaRPr>
          </a:p>
          <a:p>
            <a:pPr marL="12700">
              <a:lnSpc>
                <a:spcPct val="100000"/>
              </a:lnSpc>
              <a:spcBef>
                <a:spcPts val="1155"/>
              </a:spcBef>
            </a:pPr>
            <a:r>
              <a:rPr sz="1300" b="1" spc="-5" dirty="0" smtClean="0">
                <a:solidFill>
                  <a:srgbClr val="0164A3"/>
                </a:solidFill>
                <a:latin typeface="Arial"/>
                <a:cs typeface="Arial"/>
              </a:rPr>
              <a:t>Physician</a:t>
            </a:r>
            <a:r>
              <a:rPr sz="1300" b="1" dirty="0" smtClean="0">
                <a:solidFill>
                  <a:srgbClr val="0164A3"/>
                </a:solidFill>
                <a:latin typeface="Arial"/>
                <a:cs typeface="Arial"/>
              </a:rPr>
              <a:t> </a:t>
            </a:r>
            <a:r>
              <a:rPr sz="1300" b="1" dirty="0">
                <a:solidFill>
                  <a:srgbClr val="0164A3"/>
                </a:solidFill>
                <a:latin typeface="Arial"/>
                <a:cs typeface="Arial"/>
              </a:rPr>
              <a:t>Orders</a:t>
            </a:r>
            <a:r>
              <a:rPr sz="1300" b="1" spc="-20" dirty="0">
                <a:solidFill>
                  <a:srgbClr val="0164A3"/>
                </a:solidFill>
                <a:latin typeface="Arial"/>
                <a:cs typeface="Arial"/>
              </a:rPr>
              <a:t> </a:t>
            </a:r>
            <a:r>
              <a:rPr sz="1300" b="1" dirty="0">
                <a:solidFill>
                  <a:srgbClr val="0164A3"/>
                </a:solidFill>
                <a:latin typeface="Arial"/>
                <a:cs typeface="Arial"/>
              </a:rPr>
              <a:t>for</a:t>
            </a:r>
            <a:r>
              <a:rPr sz="1300" b="1" spc="-10" dirty="0">
                <a:solidFill>
                  <a:srgbClr val="0164A3"/>
                </a:solidFill>
                <a:latin typeface="Arial"/>
                <a:cs typeface="Arial"/>
              </a:rPr>
              <a:t> </a:t>
            </a:r>
            <a:r>
              <a:rPr sz="1300" b="1" u="sng" dirty="0">
                <a:solidFill>
                  <a:srgbClr val="0164A3"/>
                </a:solidFill>
                <a:uFill>
                  <a:solidFill>
                    <a:srgbClr val="0064A2"/>
                  </a:solidFill>
                </a:uFill>
                <a:latin typeface="Arial"/>
                <a:cs typeface="Arial"/>
              </a:rPr>
              <a:t>Violent </a:t>
            </a:r>
            <a:r>
              <a:rPr sz="1300" b="1" u="sng" spc="-5" dirty="0">
                <a:solidFill>
                  <a:srgbClr val="0164A3"/>
                </a:solidFill>
                <a:uFill>
                  <a:solidFill>
                    <a:srgbClr val="0064A2"/>
                  </a:solidFill>
                </a:uFill>
                <a:latin typeface="Arial"/>
                <a:cs typeface="Arial"/>
              </a:rPr>
              <a:t>Restraint</a:t>
            </a:r>
            <a:r>
              <a:rPr sz="1300" b="1" spc="-20" dirty="0">
                <a:solidFill>
                  <a:srgbClr val="0164A3"/>
                </a:solidFill>
                <a:latin typeface="Arial"/>
                <a:cs typeface="Arial"/>
              </a:rPr>
              <a:t> </a:t>
            </a:r>
            <a:r>
              <a:rPr sz="1300" b="1" spc="-5" dirty="0">
                <a:solidFill>
                  <a:srgbClr val="0164A3"/>
                </a:solidFill>
                <a:latin typeface="Arial"/>
                <a:cs typeface="Arial"/>
              </a:rPr>
              <a:t>Use:</a:t>
            </a:r>
            <a:endParaRPr sz="1300" dirty="0">
              <a:latin typeface="Arial"/>
              <a:cs typeface="Arial"/>
            </a:endParaRPr>
          </a:p>
          <a:p>
            <a:pPr marL="355600" marR="745490" indent="-342900">
              <a:lnSpc>
                <a:spcPct val="100000"/>
              </a:lnSpc>
              <a:spcBef>
                <a:spcPts val="285"/>
              </a:spcBef>
              <a:buChar char="•"/>
              <a:tabLst>
                <a:tab pos="354965" algn="l"/>
                <a:tab pos="355600" algn="l"/>
              </a:tabLst>
            </a:pPr>
            <a:r>
              <a:rPr sz="1300" spc="-5" dirty="0">
                <a:solidFill>
                  <a:srgbClr val="0164A3"/>
                </a:solidFill>
                <a:latin typeface="Arial"/>
                <a:cs typeface="Arial"/>
              </a:rPr>
              <a:t>The </a:t>
            </a:r>
            <a:r>
              <a:rPr sz="1300" dirty="0">
                <a:solidFill>
                  <a:srgbClr val="0164A3"/>
                </a:solidFill>
                <a:latin typeface="Arial"/>
                <a:cs typeface="Arial"/>
              </a:rPr>
              <a:t>treating </a:t>
            </a:r>
            <a:r>
              <a:rPr sz="1300" spc="-5" dirty="0">
                <a:solidFill>
                  <a:srgbClr val="0164A3"/>
                </a:solidFill>
                <a:latin typeface="Arial"/>
                <a:cs typeface="Arial"/>
              </a:rPr>
              <a:t>LIP’s </a:t>
            </a:r>
            <a:r>
              <a:rPr sz="1300" dirty="0">
                <a:solidFill>
                  <a:srgbClr val="0164A3"/>
                </a:solidFill>
                <a:latin typeface="Arial"/>
                <a:cs typeface="Arial"/>
              </a:rPr>
              <a:t>time-limited </a:t>
            </a:r>
            <a:r>
              <a:rPr sz="1300" spc="-5" dirty="0">
                <a:solidFill>
                  <a:srgbClr val="0164A3"/>
                </a:solidFill>
                <a:latin typeface="Arial"/>
                <a:cs typeface="Arial"/>
              </a:rPr>
              <a:t>order, written for </a:t>
            </a:r>
            <a:r>
              <a:rPr sz="1300" dirty="0">
                <a:solidFill>
                  <a:srgbClr val="0164A3"/>
                </a:solidFill>
                <a:latin typeface="Arial"/>
                <a:cs typeface="Arial"/>
              </a:rPr>
              <a:t>a </a:t>
            </a:r>
            <a:r>
              <a:rPr sz="1300" spc="-5" dirty="0">
                <a:solidFill>
                  <a:srgbClr val="0164A3"/>
                </a:solidFill>
                <a:latin typeface="Arial"/>
                <a:cs typeface="Arial"/>
              </a:rPr>
              <a:t>specific episode must be </a:t>
            </a:r>
            <a:r>
              <a:rPr sz="1300" dirty="0">
                <a:solidFill>
                  <a:srgbClr val="0164A3"/>
                </a:solidFill>
                <a:latin typeface="Arial"/>
                <a:cs typeface="Arial"/>
              </a:rPr>
              <a:t>obtained for </a:t>
            </a:r>
            <a:r>
              <a:rPr sz="1300" spc="-5" dirty="0">
                <a:solidFill>
                  <a:srgbClr val="0164A3"/>
                </a:solidFill>
                <a:latin typeface="Arial"/>
                <a:cs typeface="Arial"/>
              </a:rPr>
              <a:t>use of </a:t>
            </a:r>
            <a:r>
              <a:rPr sz="1300" dirty="0">
                <a:solidFill>
                  <a:srgbClr val="0164A3"/>
                </a:solidFill>
                <a:latin typeface="Arial"/>
                <a:cs typeface="Arial"/>
              </a:rPr>
              <a:t>restraints for </a:t>
            </a:r>
            <a:r>
              <a:rPr sz="1300" spc="-320" dirty="0">
                <a:solidFill>
                  <a:srgbClr val="0164A3"/>
                </a:solidFill>
                <a:latin typeface="Arial"/>
                <a:cs typeface="Arial"/>
              </a:rPr>
              <a:t> </a:t>
            </a:r>
            <a:r>
              <a:rPr sz="1300" spc="-5" dirty="0">
                <a:solidFill>
                  <a:srgbClr val="0164A3"/>
                </a:solidFill>
                <a:latin typeface="Arial"/>
                <a:cs typeface="Arial"/>
              </a:rPr>
              <a:t>violent/self-destructive</a:t>
            </a:r>
            <a:r>
              <a:rPr sz="1300" spc="-25" dirty="0">
                <a:solidFill>
                  <a:srgbClr val="0164A3"/>
                </a:solidFill>
                <a:latin typeface="Arial"/>
                <a:cs typeface="Arial"/>
              </a:rPr>
              <a:t> </a:t>
            </a:r>
            <a:r>
              <a:rPr sz="1300" spc="-5" dirty="0">
                <a:solidFill>
                  <a:srgbClr val="0164A3"/>
                </a:solidFill>
                <a:latin typeface="Arial"/>
                <a:cs typeface="Arial"/>
              </a:rPr>
              <a:t>behavior.</a:t>
            </a:r>
            <a:endParaRPr sz="1300" dirty="0">
              <a:latin typeface="Arial"/>
              <a:cs typeface="Arial"/>
            </a:endParaRPr>
          </a:p>
          <a:p>
            <a:pPr marL="354965" indent="-342900">
              <a:lnSpc>
                <a:spcPct val="100000"/>
              </a:lnSpc>
              <a:spcBef>
                <a:spcPts val="290"/>
              </a:spcBef>
              <a:buChar char="•"/>
              <a:tabLst>
                <a:tab pos="354965" algn="l"/>
                <a:tab pos="355600" algn="l"/>
              </a:tabLst>
            </a:pPr>
            <a:r>
              <a:rPr sz="1300" spc="-5" dirty="0">
                <a:solidFill>
                  <a:srgbClr val="0164A3"/>
                </a:solidFill>
                <a:latin typeface="Arial"/>
                <a:cs typeface="Arial"/>
              </a:rPr>
              <a:t>Written and</a:t>
            </a:r>
            <a:r>
              <a:rPr sz="1300" spc="-15" dirty="0">
                <a:solidFill>
                  <a:srgbClr val="0164A3"/>
                </a:solidFill>
                <a:latin typeface="Arial"/>
                <a:cs typeface="Arial"/>
              </a:rPr>
              <a:t> </a:t>
            </a:r>
            <a:r>
              <a:rPr sz="1300" spc="-5" dirty="0">
                <a:solidFill>
                  <a:srgbClr val="0164A3"/>
                </a:solidFill>
                <a:latin typeface="Arial"/>
                <a:cs typeface="Arial"/>
              </a:rPr>
              <a:t>verbal</a:t>
            </a:r>
            <a:r>
              <a:rPr sz="1300" spc="-15" dirty="0">
                <a:solidFill>
                  <a:srgbClr val="0164A3"/>
                </a:solidFill>
                <a:latin typeface="Arial"/>
                <a:cs typeface="Arial"/>
              </a:rPr>
              <a:t> </a:t>
            </a:r>
            <a:r>
              <a:rPr sz="1300" spc="-5" dirty="0">
                <a:solidFill>
                  <a:srgbClr val="0164A3"/>
                </a:solidFill>
                <a:latin typeface="Arial"/>
                <a:cs typeface="Arial"/>
              </a:rPr>
              <a:t>orders</a:t>
            </a:r>
            <a:r>
              <a:rPr sz="1300" spc="-15" dirty="0">
                <a:solidFill>
                  <a:srgbClr val="0164A3"/>
                </a:solidFill>
                <a:latin typeface="Arial"/>
                <a:cs typeface="Arial"/>
              </a:rPr>
              <a:t> </a:t>
            </a:r>
            <a:r>
              <a:rPr sz="1300" spc="-5" dirty="0">
                <a:solidFill>
                  <a:srgbClr val="0164A3"/>
                </a:solidFill>
                <a:latin typeface="Arial"/>
                <a:cs typeface="Arial"/>
              </a:rPr>
              <a:t>must</a:t>
            </a:r>
            <a:r>
              <a:rPr sz="1300" dirty="0">
                <a:solidFill>
                  <a:srgbClr val="0164A3"/>
                </a:solidFill>
                <a:latin typeface="Arial"/>
                <a:cs typeface="Arial"/>
              </a:rPr>
              <a:t> </a:t>
            </a:r>
            <a:r>
              <a:rPr sz="1300" spc="-5" dirty="0">
                <a:solidFill>
                  <a:srgbClr val="0164A3"/>
                </a:solidFill>
                <a:latin typeface="Arial"/>
                <a:cs typeface="Arial"/>
              </a:rPr>
              <a:t>be</a:t>
            </a:r>
            <a:r>
              <a:rPr sz="1300" spc="-10" dirty="0">
                <a:solidFill>
                  <a:srgbClr val="0164A3"/>
                </a:solidFill>
                <a:latin typeface="Arial"/>
                <a:cs typeface="Arial"/>
              </a:rPr>
              <a:t> </a:t>
            </a:r>
            <a:r>
              <a:rPr sz="1300" spc="-5" dirty="0">
                <a:solidFill>
                  <a:srgbClr val="0164A3"/>
                </a:solidFill>
                <a:latin typeface="Arial"/>
                <a:cs typeface="Arial"/>
              </a:rPr>
              <a:t>documented</a:t>
            </a:r>
            <a:r>
              <a:rPr sz="1300" spc="-10" dirty="0">
                <a:solidFill>
                  <a:srgbClr val="0164A3"/>
                </a:solidFill>
                <a:latin typeface="Arial"/>
                <a:cs typeface="Arial"/>
              </a:rPr>
              <a:t> </a:t>
            </a:r>
            <a:r>
              <a:rPr sz="1300" spc="-5" dirty="0">
                <a:solidFill>
                  <a:srgbClr val="0164A3"/>
                </a:solidFill>
                <a:latin typeface="Arial"/>
                <a:cs typeface="Arial"/>
              </a:rPr>
              <a:t>in</a:t>
            </a:r>
            <a:r>
              <a:rPr sz="1300" spc="-25" dirty="0">
                <a:solidFill>
                  <a:srgbClr val="0164A3"/>
                </a:solidFill>
                <a:latin typeface="Arial"/>
                <a:cs typeface="Arial"/>
              </a:rPr>
              <a:t> </a:t>
            </a:r>
            <a:r>
              <a:rPr sz="1300" spc="-5" dirty="0">
                <a:solidFill>
                  <a:srgbClr val="0164A3"/>
                </a:solidFill>
                <a:latin typeface="Arial"/>
                <a:cs typeface="Arial"/>
              </a:rPr>
              <a:t>the</a:t>
            </a:r>
            <a:r>
              <a:rPr sz="1300" spc="-10" dirty="0">
                <a:solidFill>
                  <a:srgbClr val="0164A3"/>
                </a:solidFill>
                <a:latin typeface="Arial"/>
                <a:cs typeface="Arial"/>
              </a:rPr>
              <a:t> </a:t>
            </a:r>
            <a:r>
              <a:rPr sz="1300" spc="-5" dirty="0">
                <a:solidFill>
                  <a:srgbClr val="0164A3"/>
                </a:solidFill>
                <a:latin typeface="Arial"/>
                <a:cs typeface="Arial"/>
              </a:rPr>
              <a:t>EMR.</a:t>
            </a:r>
            <a:endParaRPr sz="1300" dirty="0">
              <a:latin typeface="Arial"/>
              <a:cs typeface="Arial"/>
            </a:endParaRPr>
          </a:p>
          <a:p>
            <a:pPr marL="355600" marR="87630" indent="-342900">
              <a:lnSpc>
                <a:spcPct val="100000"/>
              </a:lnSpc>
              <a:spcBef>
                <a:spcPts val="290"/>
              </a:spcBef>
              <a:buChar char="•"/>
              <a:tabLst>
                <a:tab pos="354965" algn="l"/>
                <a:tab pos="355600" algn="l"/>
              </a:tabLst>
            </a:pPr>
            <a:r>
              <a:rPr sz="1300" spc="-5" dirty="0">
                <a:solidFill>
                  <a:srgbClr val="0164A3"/>
                </a:solidFill>
                <a:latin typeface="Arial"/>
                <a:cs typeface="Arial"/>
              </a:rPr>
              <a:t>The initial and renewal orders for violent/self-destructive behavior restraints will be for </a:t>
            </a:r>
            <a:r>
              <a:rPr sz="1300" dirty="0">
                <a:solidFill>
                  <a:srgbClr val="0164A3"/>
                </a:solidFill>
                <a:latin typeface="Arial"/>
                <a:cs typeface="Arial"/>
              </a:rPr>
              <a:t>a maximum </a:t>
            </a:r>
            <a:r>
              <a:rPr sz="1300" spc="-5" dirty="0">
                <a:solidFill>
                  <a:srgbClr val="0164A3"/>
                </a:solidFill>
                <a:latin typeface="Arial"/>
                <a:cs typeface="Arial"/>
              </a:rPr>
              <a:t>of </a:t>
            </a:r>
            <a:endParaRPr lang="en-US" sz="1300" spc="-5" dirty="0" smtClean="0">
              <a:solidFill>
                <a:srgbClr val="0164A3"/>
              </a:solidFill>
              <a:latin typeface="Arial"/>
              <a:cs typeface="Arial"/>
            </a:endParaRPr>
          </a:p>
          <a:p>
            <a:pPr marL="12700" marR="87630">
              <a:lnSpc>
                <a:spcPct val="100000"/>
              </a:lnSpc>
              <a:spcBef>
                <a:spcPts val="290"/>
              </a:spcBef>
              <a:tabLst>
                <a:tab pos="354965" algn="l"/>
                <a:tab pos="355600" algn="l"/>
              </a:tabLst>
            </a:pPr>
            <a:r>
              <a:rPr lang="en-US" sz="1300" spc="-5" dirty="0">
                <a:solidFill>
                  <a:srgbClr val="0164A3"/>
                </a:solidFill>
                <a:latin typeface="Arial"/>
                <a:cs typeface="Arial"/>
              </a:rPr>
              <a:t>	</a:t>
            </a:r>
            <a:r>
              <a:rPr sz="1300" dirty="0" smtClean="0">
                <a:solidFill>
                  <a:srgbClr val="0164A3"/>
                </a:solidFill>
                <a:latin typeface="Arial"/>
                <a:cs typeface="Arial"/>
              </a:rPr>
              <a:t>4 </a:t>
            </a:r>
            <a:r>
              <a:rPr sz="1300" spc="-5" dirty="0">
                <a:solidFill>
                  <a:srgbClr val="0164A3"/>
                </a:solidFill>
                <a:latin typeface="Arial"/>
                <a:cs typeface="Arial"/>
              </a:rPr>
              <a:t>hours </a:t>
            </a:r>
            <a:r>
              <a:rPr sz="1300" dirty="0">
                <a:solidFill>
                  <a:srgbClr val="0164A3"/>
                </a:solidFill>
                <a:latin typeface="Arial"/>
                <a:cs typeface="Arial"/>
              </a:rPr>
              <a:t>for </a:t>
            </a:r>
            <a:r>
              <a:rPr sz="1300" spc="5" dirty="0">
                <a:solidFill>
                  <a:srgbClr val="0164A3"/>
                </a:solidFill>
                <a:latin typeface="Arial"/>
                <a:cs typeface="Arial"/>
              </a:rPr>
              <a:t> </a:t>
            </a:r>
            <a:r>
              <a:rPr sz="1300" spc="-5" dirty="0">
                <a:solidFill>
                  <a:srgbClr val="0164A3"/>
                </a:solidFill>
                <a:latin typeface="Arial"/>
                <a:cs typeface="Arial"/>
              </a:rPr>
              <a:t>adults, </a:t>
            </a:r>
            <a:r>
              <a:rPr sz="1300" dirty="0">
                <a:solidFill>
                  <a:srgbClr val="0164A3"/>
                </a:solidFill>
                <a:latin typeface="Arial"/>
                <a:cs typeface="Arial"/>
              </a:rPr>
              <a:t>2 </a:t>
            </a:r>
            <a:r>
              <a:rPr sz="1300" spc="-5" dirty="0">
                <a:solidFill>
                  <a:srgbClr val="0164A3"/>
                </a:solidFill>
                <a:latin typeface="Arial"/>
                <a:cs typeface="Arial"/>
              </a:rPr>
              <a:t>hours for children/adolescents (age 9-17) and </a:t>
            </a:r>
            <a:r>
              <a:rPr sz="1300" dirty="0">
                <a:solidFill>
                  <a:srgbClr val="0164A3"/>
                </a:solidFill>
                <a:latin typeface="Arial"/>
                <a:cs typeface="Arial"/>
              </a:rPr>
              <a:t>1 </a:t>
            </a:r>
            <a:r>
              <a:rPr sz="1300" spc="-5" dirty="0">
                <a:solidFill>
                  <a:srgbClr val="0164A3"/>
                </a:solidFill>
                <a:latin typeface="Arial"/>
                <a:cs typeface="Arial"/>
              </a:rPr>
              <a:t>hour for children under age </a:t>
            </a:r>
            <a:r>
              <a:rPr sz="1300" dirty="0">
                <a:solidFill>
                  <a:srgbClr val="0164A3"/>
                </a:solidFill>
                <a:latin typeface="Arial"/>
                <a:cs typeface="Arial"/>
              </a:rPr>
              <a:t>9 </a:t>
            </a:r>
            <a:r>
              <a:rPr sz="1300" spc="-5" dirty="0">
                <a:solidFill>
                  <a:srgbClr val="0164A3"/>
                </a:solidFill>
                <a:latin typeface="Arial"/>
                <a:cs typeface="Arial"/>
              </a:rPr>
              <a:t>and will </a:t>
            </a:r>
            <a:r>
              <a:rPr lang="en-US" sz="1300" spc="-5" dirty="0" smtClean="0">
                <a:solidFill>
                  <a:srgbClr val="0164A3"/>
                </a:solidFill>
                <a:latin typeface="Arial"/>
                <a:cs typeface="Arial"/>
              </a:rPr>
              <a:t>	</a:t>
            </a:r>
            <a:r>
              <a:rPr sz="1300" spc="-5" dirty="0" smtClean="0">
                <a:solidFill>
                  <a:srgbClr val="0164A3"/>
                </a:solidFill>
                <a:latin typeface="Arial"/>
                <a:cs typeface="Arial"/>
              </a:rPr>
              <a:t>specify </a:t>
            </a:r>
            <a:r>
              <a:rPr sz="1300" spc="-5" dirty="0">
                <a:solidFill>
                  <a:srgbClr val="0164A3"/>
                </a:solidFill>
                <a:latin typeface="Arial"/>
                <a:cs typeface="Arial"/>
              </a:rPr>
              <a:t>the reason for </a:t>
            </a:r>
            <a:r>
              <a:rPr sz="1300" spc="-320" dirty="0">
                <a:solidFill>
                  <a:srgbClr val="0164A3"/>
                </a:solidFill>
                <a:latin typeface="Arial"/>
                <a:cs typeface="Arial"/>
              </a:rPr>
              <a:t> </a:t>
            </a:r>
            <a:r>
              <a:rPr sz="1300" dirty="0">
                <a:solidFill>
                  <a:srgbClr val="0164A3"/>
                </a:solidFill>
                <a:latin typeface="Arial"/>
                <a:cs typeface="Arial"/>
              </a:rPr>
              <a:t>the</a:t>
            </a:r>
            <a:r>
              <a:rPr sz="1300" spc="-5" dirty="0">
                <a:solidFill>
                  <a:srgbClr val="0164A3"/>
                </a:solidFill>
                <a:latin typeface="Arial"/>
                <a:cs typeface="Arial"/>
              </a:rPr>
              <a:t> </a:t>
            </a:r>
            <a:r>
              <a:rPr sz="1300" dirty="0">
                <a:solidFill>
                  <a:srgbClr val="0164A3"/>
                </a:solidFill>
                <a:latin typeface="Arial"/>
                <a:cs typeface="Arial"/>
              </a:rPr>
              <a:t>restraint</a:t>
            </a:r>
            <a:r>
              <a:rPr sz="1300" spc="-10" dirty="0">
                <a:solidFill>
                  <a:srgbClr val="0164A3"/>
                </a:solidFill>
                <a:latin typeface="Arial"/>
                <a:cs typeface="Arial"/>
              </a:rPr>
              <a:t> </a:t>
            </a:r>
            <a:r>
              <a:rPr sz="1300" spc="-5" dirty="0">
                <a:solidFill>
                  <a:srgbClr val="0164A3"/>
                </a:solidFill>
                <a:latin typeface="Arial"/>
                <a:cs typeface="Arial"/>
              </a:rPr>
              <a:t>use</a:t>
            </a:r>
            <a:r>
              <a:rPr sz="1300" dirty="0">
                <a:solidFill>
                  <a:srgbClr val="0164A3"/>
                </a:solidFill>
                <a:latin typeface="Arial"/>
                <a:cs typeface="Arial"/>
              </a:rPr>
              <a:t> </a:t>
            </a:r>
            <a:r>
              <a:rPr sz="1300" spc="-5" dirty="0">
                <a:solidFill>
                  <a:srgbClr val="0164A3"/>
                </a:solidFill>
                <a:latin typeface="Arial"/>
                <a:cs typeface="Arial"/>
              </a:rPr>
              <a:t>and</a:t>
            </a:r>
            <a:r>
              <a:rPr sz="1300" spc="-10" dirty="0">
                <a:solidFill>
                  <a:srgbClr val="0164A3"/>
                </a:solidFill>
                <a:latin typeface="Arial"/>
                <a:cs typeface="Arial"/>
              </a:rPr>
              <a:t> </a:t>
            </a:r>
            <a:r>
              <a:rPr sz="1300" dirty="0">
                <a:solidFill>
                  <a:srgbClr val="0164A3"/>
                </a:solidFill>
                <a:latin typeface="Arial"/>
                <a:cs typeface="Arial"/>
              </a:rPr>
              <a:t>the type </a:t>
            </a:r>
            <a:r>
              <a:rPr sz="1300" spc="-5" dirty="0">
                <a:solidFill>
                  <a:srgbClr val="0164A3"/>
                </a:solidFill>
                <a:latin typeface="Arial"/>
                <a:cs typeface="Arial"/>
              </a:rPr>
              <a:t>of</a:t>
            </a:r>
            <a:r>
              <a:rPr sz="1300" dirty="0">
                <a:solidFill>
                  <a:srgbClr val="0164A3"/>
                </a:solidFill>
                <a:latin typeface="Arial"/>
                <a:cs typeface="Arial"/>
              </a:rPr>
              <a:t> restraint.</a:t>
            </a:r>
            <a:endParaRPr sz="1300" dirty="0">
              <a:latin typeface="Arial"/>
              <a:cs typeface="Arial"/>
            </a:endParaRPr>
          </a:p>
          <a:p>
            <a:pPr marL="354965" marR="87630" indent="-342900">
              <a:lnSpc>
                <a:spcPct val="100000"/>
              </a:lnSpc>
              <a:spcBef>
                <a:spcPts val="285"/>
              </a:spcBef>
              <a:buChar char="•"/>
              <a:tabLst>
                <a:tab pos="354965" algn="l"/>
                <a:tab pos="355600" algn="l"/>
              </a:tabLst>
            </a:pPr>
            <a:r>
              <a:rPr sz="1300" spc="-5" dirty="0">
                <a:solidFill>
                  <a:srgbClr val="0164A3"/>
                </a:solidFill>
                <a:latin typeface="Arial"/>
                <a:cs typeface="Arial"/>
              </a:rPr>
              <a:t>The LIP/Trained RN will perform </a:t>
            </a:r>
            <a:r>
              <a:rPr sz="1300" dirty="0">
                <a:solidFill>
                  <a:srgbClr val="0164A3"/>
                </a:solidFill>
                <a:latin typeface="Arial"/>
                <a:cs typeface="Arial"/>
              </a:rPr>
              <a:t>a </a:t>
            </a:r>
            <a:r>
              <a:rPr sz="1300" spc="-5" dirty="0">
                <a:solidFill>
                  <a:srgbClr val="0164A3"/>
                </a:solidFill>
                <a:latin typeface="Arial"/>
                <a:cs typeface="Arial"/>
              </a:rPr>
              <a:t>face-to-face assessment on the patient’s physical and psychological status </a:t>
            </a:r>
            <a:r>
              <a:rPr sz="1300" b="1" dirty="0">
                <a:solidFill>
                  <a:srgbClr val="0164A3"/>
                </a:solidFill>
                <a:latin typeface="Arial"/>
                <a:cs typeface="Arial"/>
              </a:rPr>
              <a:t>within </a:t>
            </a:r>
            <a:r>
              <a:rPr sz="1300" b="1" spc="5" dirty="0">
                <a:solidFill>
                  <a:srgbClr val="0164A3"/>
                </a:solidFill>
                <a:latin typeface="Arial"/>
                <a:cs typeface="Arial"/>
              </a:rPr>
              <a:t> </a:t>
            </a:r>
            <a:r>
              <a:rPr sz="1300" b="1" spc="-5" dirty="0">
                <a:solidFill>
                  <a:srgbClr val="0164A3"/>
                </a:solidFill>
                <a:latin typeface="Arial"/>
                <a:cs typeface="Arial"/>
              </a:rPr>
              <a:t>one hour </a:t>
            </a:r>
            <a:r>
              <a:rPr sz="1300" spc="-5" dirty="0">
                <a:solidFill>
                  <a:srgbClr val="0164A3"/>
                </a:solidFill>
                <a:latin typeface="Arial"/>
                <a:cs typeface="Arial"/>
              </a:rPr>
              <a:t>of </a:t>
            </a:r>
            <a:r>
              <a:rPr sz="1300" dirty="0">
                <a:solidFill>
                  <a:srgbClr val="0164A3"/>
                </a:solidFill>
                <a:latin typeface="Arial"/>
                <a:cs typeface="Arial"/>
              </a:rPr>
              <a:t>the </a:t>
            </a:r>
            <a:r>
              <a:rPr sz="1300" spc="-5" dirty="0">
                <a:solidFill>
                  <a:srgbClr val="0164A3"/>
                </a:solidFill>
                <a:latin typeface="Arial"/>
                <a:cs typeface="Arial"/>
              </a:rPr>
              <a:t>initiation of </a:t>
            </a:r>
            <a:r>
              <a:rPr sz="1300" dirty="0">
                <a:solidFill>
                  <a:srgbClr val="0164A3"/>
                </a:solidFill>
                <a:latin typeface="Arial"/>
                <a:cs typeface="Arial"/>
              </a:rPr>
              <a:t>the restraint. </a:t>
            </a:r>
            <a:r>
              <a:rPr sz="1300" spc="-5" dirty="0">
                <a:solidFill>
                  <a:srgbClr val="0164A3"/>
                </a:solidFill>
                <a:latin typeface="Arial"/>
                <a:cs typeface="Arial"/>
              </a:rPr>
              <a:t>This assessment is performed even in those situations where the person is </a:t>
            </a:r>
            <a:r>
              <a:rPr sz="1300" dirty="0">
                <a:solidFill>
                  <a:srgbClr val="0164A3"/>
                </a:solidFill>
                <a:latin typeface="Arial"/>
                <a:cs typeface="Arial"/>
              </a:rPr>
              <a:t> </a:t>
            </a:r>
            <a:r>
              <a:rPr sz="1300" spc="-5" dirty="0">
                <a:solidFill>
                  <a:srgbClr val="0164A3"/>
                </a:solidFill>
                <a:latin typeface="Arial"/>
                <a:cs typeface="Arial"/>
              </a:rPr>
              <a:t>released early (prior </a:t>
            </a:r>
            <a:r>
              <a:rPr sz="1300" dirty="0">
                <a:solidFill>
                  <a:srgbClr val="0164A3"/>
                </a:solidFill>
                <a:latin typeface="Arial"/>
                <a:cs typeface="Arial"/>
              </a:rPr>
              <a:t>to </a:t>
            </a:r>
            <a:r>
              <a:rPr sz="1300" spc="-5" dirty="0">
                <a:solidFill>
                  <a:srgbClr val="0164A3"/>
                </a:solidFill>
                <a:latin typeface="Arial"/>
                <a:cs typeface="Arial"/>
              </a:rPr>
              <a:t>one hour). The assessment shall include and be documented in the EMR: the patient’s </a:t>
            </a:r>
            <a:r>
              <a:rPr sz="1300" dirty="0">
                <a:solidFill>
                  <a:srgbClr val="0164A3"/>
                </a:solidFill>
                <a:latin typeface="Arial"/>
                <a:cs typeface="Arial"/>
              </a:rPr>
              <a:t> </a:t>
            </a:r>
            <a:r>
              <a:rPr sz="1300" spc="-5" dirty="0">
                <a:solidFill>
                  <a:srgbClr val="0164A3"/>
                </a:solidFill>
                <a:latin typeface="Arial"/>
                <a:cs typeface="Arial"/>
              </a:rPr>
              <a:t>immediate</a:t>
            </a:r>
            <a:r>
              <a:rPr sz="1300" spc="-20" dirty="0">
                <a:solidFill>
                  <a:srgbClr val="0164A3"/>
                </a:solidFill>
                <a:latin typeface="Arial"/>
                <a:cs typeface="Arial"/>
              </a:rPr>
              <a:t> </a:t>
            </a:r>
            <a:r>
              <a:rPr sz="1300" spc="-5" dirty="0">
                <a:solidFill>
                  <a:srgbClr val="0164A3"/>
                </a:solidFill>
                <a:latin typeface="Arial"/>
                <a:cs typeface="Arial"/>
              </a:rPr>
              <a:t>situation,</a:t>
            </a:r>
            <a:r>
              <a:rPr sz="1300" spc="-15" dirty="0">
                <a:solidFill>
                  <a:srgbClr val="0164A3"/>
                </a:solidFill>
                <a:latin typeface="Arial"/>
                <a:cs typeface="Arial"/>
              </a:rPr>
              <a:t> </a:t>
            </a:r>
            <a:r>
              <a:rPr sz="1300" spc="-5" dirty="0">
                <a:solidFill>
                  <a:srgbClr val="0164A3"/>
                </a:solidFill>
                <a:latin typeface="Arial"/>
                <a:cs typeface="Arial"/>
              </a:rPr>
              <a:t>patient’s</a:t>
            </a:r>
            <a:r>
              <a:rPr sz="1300" spc="-10" dirty="0">
                <a:solidFill>
                  <a:srgbClr val="0164A3"/>
                </a:solidFill>
                <a:latin typeface="Arial"/>
                <a:cs typeface="Arial"/>
              </a:rPr>
              <a:t> </a:t>
            </a:r>
            <a:r>
              <a:rPr sz="1300" spc="-5" dirty="0">
                <a:solidFill>
                  <a:srgbClr val="0164A3"/>
                </a:solidFill>
                <a:latin typeface="Arial"/>
                <a:cs typeface="Arial"/>
              </a:rPr>
              <a:t>reaction</a:t>
            </a:r>
            <a:r>
              <a:rPr sz="1300" spc="-10" dirty="0">
                <a:solidFill>
                  <a:srgbClr val="0164A3"/>
                </a:solidFill>
                <a:latin typeface="Arial"/>
                <a:cs typeface="Arial"/>
              </a:rPr>
              <a:t> </a:t>
            </a:r>
            <a:r>
              <a:rPr sz="1300" spc="-5" dirty="0">
                <a:solidFill>
                  <a:srgbClr val="0164A3"/>
                </a:solidFill>
                <a:latin typeface="Arial"/>
                <a:cs typeface="Arial"/>
              </a:rPr>
              <a:t>to</a:t>
            </a:r>
            <a:r>
              <a:rPr sz="1300" dirty="0">
                <a:solidFill>
                  <a:srgbClr val="0164A3"/>
                </a:solidFill>
                <a:latin typeface="Arial"/>
                <a:cs typeface="Arial"/>
              </a:rPr>
              <a:t> </a:t>
            </a:r>
            <a:r>
              <a:rPr sz="1300" spc="-5" dirty="0">
                <a:solidFill>
                  <a:srgbClr val="0164A3"/>
                </a:solidFill>
                <a:latin typeface="Arial"/>
                <a:cs typeface="Arial"/>
              </a:rPr>
              <a:t>the</a:t>
            </a:r>
            <a:r>
              <a:rPr sz="1300" spc="-10" dirty="0">
                <a:solidFill>
                  <a:srgbClr val="0164A3"/>
                </a:solidFill>
                <a:latin typeface="Arial"/>
                <a:cs typeface="Arial"/>
              </a:rPr>
              <a:t> </a:t>
            </a:r>
            <a:r>
              <a:rPr sz="1300" spc="-5" dirty="0">
                <a:solidFill>
                  <a:srgbClr val="0164A3"/>
                </a:solidFill>
                <a:latin typeface="Arial"/>
                <a:cs typeface="Arial"/>
              </a:rPr>
              <a:t>intervention,</a:t>
            </a:r>
            <a:r>
              <a:rPr sz="1300" spc="-10" dirty="0">
                <a:solidFill>
                  <a:srgbClr val="0164A3"/>
                </a:solidFill>
                <a:latin typeface="Arial"/>
                <a:cs typeface="Arial"/>
              </a:rPr>
              <a:t> </a:t>
            </a:r>
            <a:r>
              <a:rPr sz="1300" spc="-5" dirty="0">
                <a:solidFill>
                  <a:srgbClr val="0164A3"/>
                </a:solidFill>
                <a:latin typeface="Arial"/>
                <a:cs typeface="Arial"/>
              </a:rPr>
              <a:t>patient’s</a:t>
            </a:r>
            <a:r>
              <a:rPr sz="1300" spc="-20" dirty="0">
                <a:solidFill>
                  <a:srgbClr val="0164A3"/>
                </a:solidFill>
                <a:latin typeface="Arial"/>
                <a:cs typeface="Arial"/>
              </a:rPr>
              <a:t> </a:t>
            </a:r>
            <a:r>
              <a:rPr sz="1300" spc="-5" dirty="0">
                <a:solidFill>
                  <a:srgbClr val="0164A3"/>
                </a:solidFill>
                <a:latin typeface="Arial"/>
                <a:cs typeface="Arial"/>
              </a:rPr>
              <a:t>medical</a:t>
            </a:r>
            <a:r>
              <a:rPr sz="1300" spc="-15" dirty="0">
                <a:solidFill>
                  <a:srgbClr val="0164A3"/>
                </a:solidFill>
                <a:latin typeface="Arial"/>
                <a:cs typeface="Arial"/>
              </a:rPr>
              <a:t> </a:t>
            </a:r>
            <a:r>
              <a:rPr sz="1300" spc="-5" dirty="0">
                <a:solidFill>
                  <a:srgbClr val="0164A3"/>
                </a:solidFill>
                <a:latin typeface="Arial"/>
                <a:cs typeface="Arial"/>
              </a:rPr>
              <a:t>and</a:t>
            </a:r>
            <a:r>
              <a:rPr sz="1300" spc="-15" dirty="0">
                <a:solidFill>
                  <a:srgbClr val="0164A3"/>
                </a:solidFill>
                <a:latin typeface="Arial"/>
                <a:cs typeface="Arial"/>
              </a:rPr>
              <a:t> </a:t>
            </a:r>
            <a:r>
              <a:rPr sz="1300" spc="-5" dirty="0">
                <a:solidFill>
                  <a:srgbClr val="0164A3"/>
                </a:solidFill>
                <a:latin typeface="Arial"/>
                <a:cs typeface="Arial"/>
              </a:rPr>
              <a:t>behavioral</a:t>
            </a:r>
            <a:r>
              <a:rPr sz="1300" spc="-10" dirty="0">
                <a:solidFill>
                  <a:srgbClr val="0164A3"/>
                </a:solidFill>
                <a:latin typeface="Arial"/>
                <a:cs typeface="Arial"/>
              </a:rPr>
              <a:t> </a:t>
            </a:r>
            <a:r>
              <a:rPr sz="1300" spc="-5" dirty="0">
                <a:solidFill>
                  <a:srgbClr val="0164A3"/>
                </a:solidFill>
                <a:latin typeface="Arial"/>
                <a:cs typeface="Arial"/>
              </a:rPr>
              <a:t>condition.</a:t>
            </a:r>
            <a:endParaRPr sz="1300" dirty="0">
              <a:latin typeface="Arial"/>
              <a:cs typeface="Arial"/>
            </a:endParaRPr>
          </a:p>
          <a:p>
            <a:pPr marL="355600" marR="233045" indent="-342900">
              <a:lnSpc>
                <a:spcPct val="100000"/>
              </a:lnSpc>
              <a:spcBef>
                <a:spcPts val="290"/>
              </a:spcBef>
              <a:buChar char="•"/>
              <a:tabLst>
                <a:tab pos="354965" algn="l"/>
                <a:tab pos="355600" algn="l"/>
              </a:tabLst>
            </a:pPr>
            <a:r>
              <a:rPr sz="1300" dirty="0">
                <a:solidFill>
                  <a:srgbClr val="0164A3"/>
                </a:solidFill>
                <a:latin typeface="Arial"/>
                <a:cs typeface="Arial"/>
              </a:rPr>
              <a:t>If a </a:t>
            </a:r>
            <a:r>
              <a:rPr sz="1300" spc="-5" dirty="0">
                <a:solidFill>
                  <a:srgbClr val="0164A3"/>
                </a:solidFill>
                <a:latin typeface="Arial"/>
                <a:cs typeface="Arial"/>
              </a:rPr>
              <a:t>patient </a:t>
            </a:r>
            <a:r>
              <a:rPr sz="1300" dirty="0">
                <a:solidFill>
                  <a:srgbClr val="0164A3"/>
                </a:solidFill>
                <a:latin typeface="Arial"/>
                <a:cs typeface="Arial"/>
              </a:rPr>
              <a:t>remains </a:t>
            </a:r>
            <a:r>
              <a:rPr sz="1300" spc="-5" dirty="0">
                <a:solidFill>
                  <a:srgbClr val="0164A3"/>
                </a:solidFill>
                <a:latin typeface="Arial"/>
                <a:cs typeface="Arial"/>
              </a:rPr>
              <a:t>in </a:t>
            </a:r>
            <a:r>
              <a:rPr sz="1300" dirty="0">
                <a:solidFill>
                  <a:srgbClr val="0164A3"/>
                </a:solidFill>
                <a:latin typeface="Arial"/>
                <a:cs typeface="Arial"/>
              </a:rPr>
              <a:t>restraints for </a:t>
            </a:r>
            <a:r>
              <a:rPr sz="1300" spc="-5" dirty="0">
                <a:solidFill>
                  <a:srgbClr val="0164A3"/>
                </a:solidFill>
                <a:latin typeface="Arial"/>
                <a:cs typeface="Arial"/>
              </a:rPr>
              <a:t>violent/self–-destructive behavior 24 hours after the original order, </a:t>
            </a:r>
            <a:r>
              <a:rPr sz="1300" dirty="0">
                <a:solidFill>
                  <a:srgbClr val="0164A3"/>
                </a:solidFill>
                <a:latin typeface="Arial"/>
                <a:cs typeface="Arial"/>
              </a:rPr>
              <a:t>the </a:t>
            </a:r>
            <a:r>
              <a:rPr sz="1300" spc="-5" dirty="0">
                <a:solidFill>
                  <a:srgbClr val="0164A3"/>
                </a:solidFill>
                <a:latin typeface="Arial"/>
                <a:cs typeface="Arial"/>
              </a:rPr>
              <a:t>LIP must </a:t>
            </a:r>
            <a:r>
              <a:rPr sz="1300" spc="-320" dirty="0">
                <a:solidFill>
                  <a:srgbClr val="0164A3"/>
                </a:solidFill>
                <a:latin typeface="Arial"/>
                <a:cs typeface="Arial"/>
              </a:rPr>
              <a:t> </a:t>
            </a:r>
            <a:r>
              <a:rPr sz="1300" spc="-5" dirty="0">
                <a:solidFill>
                  <a:srgbClr val="0164A3"/>
                </a:solidFill>
                <a:latin typeface="Arial"/>
                <a:cs typeface="Arial"/>
              </a:rPr>
              <a:t>conduct</a:t>
            </a:r>
            <a:r>
              <a:rPr sz="1300" spc="-10" dirty="0">
                <a:solidFill>
                  <a:srgbClr val="0164A3"/>
                </a:solidFill>
                <a:latin typeface="Arial"/>
                <a:cs typeface="Arial"/>
              </a:rPr>
              <a:t> </a:t>
            </a:r>
            <a:r>
              <a:rPr sz="1300" dirty="0">
                <a:solidFill>
                  <a:srgbClr val="0164A3"/>
                </a:solidFill>
                <a:latin typeface="Arial"/>
                <a:cs typeface="Arial"/>
              </a:rPr>
              <a:t>a</a:t>
            </a:r>
            <a:r>
              <a:rPr sz="1300" spc="-5" dirty="0">
                <a:solidFill>
                  <a:srgbClr val="0164A3"/>
                </a:solidFill>
                <a:latin typeface="Arial"/>
                <a:cs typeface="Arial"/>
              </a:rPr>
              <a:t> face-to face reevaluation</a:t>
            </a:r>
            <a:r>
              <a:rPr sz="1300" spc="-25" dirty="0">
                <a:solidFill>
                  <a:srgbClr val="0164A3"/>
                </a:solidFill>
                <a:latin typeface="Arial"/>
                <a:cs typeface="Arial"/>
              </a:rPr>
              <a:t> </a:t>
            </a:r>
            <a:r>
              <a:rPr sz="1300" spc="-5" dirty="0">
                <a:solidFill>
                  <a:srgbClr val="0164A3"/>
                </a:solidFill>
                <a:latin typeface="Arial"/>
                <a:cs typeface="Arial"/>
              </a:rPr>
              <a:t>before</a:t>
            </a:r>
            <a:r>
              <a:rPr sz="1300" spc="-15" dirty="0">
                <a:solidFill>
                  <a:srgbClr val="0164A3"/>
                </a:solidFill>
                <a:latin typeface="Arial"/>
                <a:cs typeface="Arial"/>
              </a:rPr>
              <a:t> </a:t>
            </a:r>
            <a:r>
              <a:rPr sz="1300" spc="-5" dirty="0">
                <a:solidFill>
                  <a:srgbClr val="0164A3"/>
                </a:solidFill>
                <a:latin typeface="Arial"/>
                <a:cs typeface="Arial"/>
              </a:rPr>
              <a:t>writing</a:t>
            </a:r>
            <a:r>
              <a:rPr sz="1300" spc="-10" dirty="0">
                <a:solidFill>
                  <a:srgbClr val="0164A3"/>
                </a:solidFill>
                <a:latin typeface="Arial"/>
                <a:cs typeface="Arial"/>
              </a:rPr>
              <a:t> </a:t>
            </a:r>
            <a:r>
              <a:rPr sz="1300" dirty="0">
                <a:solidFill>
                  <a:srgbClr val="0164A3"/>
                </a:solidFill>
                <a:latin typeface="Arial"/>
                <a:cs typeface="Arial"/>
              </a:rPr>
              <a:t>a</a:t>
            </a:r>
            <a:r>
              <a:rPr sz="1300" spc="-10" dirty="0">
                <a:solidFill>
                  <a:srgbClr val="0164A3"/>
                </a:solidFill>
                <a:latin typeface="Arial"/>
                <a:cs typeface="Arial"/>
              </a:rPr>
              <a:t> </a:t>
            </a:r>
            <a:r>
              <a:rPr sz="1300" spc="-5" dirty="0">
                <a:solidFill>
                  <a:srgbClr val="0164A3"/>
                </a:solidFill>
                <a:latin typeface="Arial"/>
                <a:cs typeface="Arial"/>
              </a:rPr>
              <a:t>new</a:t>
            </a:r>
            <a:r>
              <a:rPr sz="1300" dirty="0">
                <a:solidFill>
                  <a:srgbClr val="0164A3"/>
                </a:solidFill>
                <a:latin typeface="Arial"/>
                <a:cs typeface="Arial"/>
              </a:rPr>
              <a:t> </a:t>
            </a:r>
            <a:r>
              <a:rPr sz="1300" spc="-5" dirty="0">
                <a:solidFill>
                  <a:srgbClr val="0164A3"/>
                </a:solidFill>
                <a:latin typeface="Arial"/>
                <a:cs typeface="Arial"/>
              </a:rPr>
              <a:t>order</a:t>
            </a:r>
            <a:r>
              <a:rPr sz="1300" spc="-10" dirty="0">
                <a:solidFill>
                  <a:srgbClr val="0164A3"/>
                </a:solidFill>
                <a:latin typeface="Arial"/>
                <a:cs typeface="Arial"/>
              </a:rPr>
              <a:t> </a:t>
            </a:r>
            <a:r>
              <a:rPr sz="1300" dirty="0">
                <a:solidFill>
                  <a:srgbClr val="0164A3"/>
                </a:solidFill>
                <a:latin typeface="Arial"/>
                <a:cs typeface="Arial"/>
              </a:rPr>
              <a:t>for</a:t>
            </a:r>
            <a:r>
              <a:rPr sz="1300" spc="-5" dirty="0">
                <a:solidFill>
                  <a:srgbClr val="0164A3"/>
                </a:solidFill>
                <a:latin typeface="Arial"/>
                <a:cs typeface="Arial"/>
              </a:rPr>
              <a:t> </a:t>
            </a:r>
            <a:r>
              <a:rPr sz="1300" dirty="0">
                <a:solidFill>
                  <a:srgbClr val="0164A3"/>
                </a:solidFill>
                <a:latin typeface="Arial"/>
                <a:cs typeface="Arial"/>
              </a:rPr>
              <a:t>the </a:t>
            </a:r>
            <a:r>
              <a:rPr sz="1300" spc="-5" dirty="0">
                <a:solidFill>
                  <a:srgbClr val="0164A3"/>
                </a:solidFill>
                <a:latin typeface="Arial"/>
                <a:cs typeface="Arial"/>
              </a:rPr>
              <a:t>continued</a:t>
            </a:r>
            <a:r>
              <a:rPr sz="1300" dirty="0">
                <a:solidFill>
                  <a:srgbClr val="0164A3"/>
                </a:solidFill>
                <a:latin typeface="Arial"/>
                <a:cs typeface="Arial"/>
              </a:rPr>
              <a:t> </a:t>
            </a:r>
            <a:r>
              <a:rPr sz="1300" spc="-5" dirty="0">
                <a:solidFill>
                  <a:srgbClr val="0164A3"/>
                </a:solidFill>
                <a:latin typeface="Arial"/>
                <a:cs typeface="Arial"/>
              </a:rPr>
              <a:t>use</a:t>
            </a:r>
            <a:r>
              <a:rPr sz="1300" dirty="0">
                <a:solidFill>
                  <a:srgbClr val="0164A3"/>
                </a:solidFill>
                <a:latin typeface="Arial"/>
                <a:cs typeface="Arial"/>
              </a:rPr>
              <a:t> </a:t>
            </a:r>
            <a:r>
              <a:rPr sz="1300" spc="-5" dirty="0">
                <a:solidFill>
                  <a:srgbClr val="0164A3"/>
                </a:solidFill>
                <a:latin typeface="Arial"/>
                <a:cs typeface="Arial"/>
              </a:rPr>
              <a:t>of</a:t>
            </a:r>
            <a:r>
              <a:rPr sz="1300" spc="-10" dirty="0">
                <a:solidFill>
                  <a:srgbClr val="0164A3"/>
                </a:solidFill>
                <a:latin typeface="Arial"/>
                <a:cs typeface="Arial"/>
              </a:rPr>
              <a:t> </a:t>
            </a:r>
            <a:r>
              <a:rPr sz="1300" spc="-5" dirty="0">
                <a:solidFill>
                  <a:srgbClr val="0164A3"/>
                </a:solidFill>
                <a:latin typeface="Arial"/>
                <a:cs typeface="Arial"/>
              </a:rPr>
              <a:t>restraint.</a:t>
            </a:r>
            <a:endParaRPr sz="1300" dirty="0">
              <a:latin typeface="Arial"/>
              <a:cs typeface="Arial"/>
            </a:endParaRPr>
          </a:p>
        </p:txBody>
      </p:sp>
      <p:sp>
        <p:nvSpPr>
          <p:cNvPr id="4" name="object 4"/>
          <p:cNvSpPr txBox="1"/>
          <p:nvPr/>
        </p:nvSpPr>
        <p:spPr>
          <a:xfrm>
            <a:off x="2590800" y="6068123"/>
            <a:ext cx="482790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0000"/>
                </a:solidFill>
                <a:latin typeface="Arial"/>
                <a:cs typeface="Arial"/>
              </a:rPr>
              <a:t>NO PRN ORDERS</a:t>
            </a:r>
            <a:r>
              <a:rPr sz="1200" b="1" dirty="0">
                <a:solidFill>
                  <a:srgbClr val="FF0000"/>
                </a:solidFill>
                <a:latin typeface="Arial"/>
                <a:cs typeface="Arial"/>
              </a:rPr>
              <a:t> </a:t>
            </a:r>
            <a:r>
              <a:rPr sz="1200" b="1" spc="-5" dirty="0">
                <a:solidFill>
                  <a:srgbClr val="FF0000"/>
                </a:solidFill>
                <a:latin typeface="Arial"/>
                <a:cs typeface="Arial"/>
              </a:rPr>
              <a:t>ARE </a:t>
            </a:r>
            <a:r>
              <a:rPr sz="1200" b="1" spc="-10" dirty="0">
                <a:solidFill>
                  <a:srgbClr val="FF0000"/>
                </a:solidFill>
                <a:latin typeface="Arial"/>
                <a:cs typeface="Arial"/>
              </a:rPr>
              <a:t>ALLOWED</a:t>
            </a:r>
            <a:r>
              <a:rPr sz="1200" b="1" spc="10" dirty="0">
                <a:solidFill>
                  <a:srgbClr val="FF0000"/>
                </a:solidFill>
                <a:latin typeface="Arial"/>
                <a:cs typeface="Arial"/>
              </a:rPr>
              <a:t> </a:t>
            </a:r>
            <a:r>
              <a:rPr sz="1200" b="1" spc="-5" dirty="0">
                <a:solidFill>
                  <a:srgbClr val="FF0000"/>
                </a:solidFill>
                <a:latin typeface="Arial"/>
                <a:cs typeface="Arial"/>
              </a:rPr>
              <a:t>FOR</a:t>
            </a:r>
            <a:r>
              <a:rPr sz="1200" b="1" spc="5" dirty="0">
                <a:solidFill>
                  <a:srgbClr val="FF0000"/>
                </a:solidFill>
                <a:latin typeface="Arial"/>
                <a:cs typeface="Arial"/>
              </a:rPr>
              <a:t> </a:t>
            </a:r>
            <a:r>
              <a:rPr sz="1200" b="1" spc="-5" dirty="0">
                <a:solidFill>
                  <a:srgbClr val="FF0000"/>
                </a:solidFill>
                <a:latin typeface="Arial"/>
                <a:cs typeface="Arial"/>
              </a:rPr>
              <a:t>ANY</a:t>
            </a:r>
            <a:r>
              <a:rPr sz="1200" b="1" dirty="0">
                <a:solidFill>
                  <a:srgbClr val="FF0000"/>
                </a:solidFill>
                <a:latin typeface="Arial"/>
                <a:cs typeface="Arial"/>
              </a:rPr>
              <a:t> </a:t>
            </a:r>
            <a:r>
              <a:rPr sz="1200" b="1" spc="-5" dirty="0">
                <a:solidFill>
                  <a:srgbClr val="FF0000"/>
                </a:solidFill>
                <a:latin typeface="Arial"/>
                <a:cs typeface="Arial"/>
              </a:rPr>
              <a:t>TYPE</a:t>
            </a:r>
            <a:r>
              <a:rPr sz="1200" b="1" spc="5" dirty="0">
                <a:solidFill>
                  <a:srgbClr val="FF0000"/>
                </a:solidFill>
                <a:latin typeface="Arial"/>
                <a:cs typeface="Arial"/>
              </a:rPr>
              <a:t> </a:t>
            </a:r>
            <a:r>
              <a:rPr sz="1200" b="1" spc="-5" dirty="0">
                <a:solidFill>
                  <a:srgbClr val="FF0000"/>
                </a:solidFill>
                <a:latin typeface="Arial"/>
                <a:cs typeface="Arial"/>
              </a:rPr>
              <a:t>OF</a:t>
            </a:r>
            <a:r>
              <a:rPr sz="1200" b="1" dirty="0">
                <a:solidFill>
                  <a:srgbClr val="FF0000"/>
                </a:solidFill>
                <a:latin typeface="Arial"/>
                <a:cs typeface="Arial"/>
              </a:rPr>
              <a:t> </a:t>
            </a:r>
            <a:r>
              <a:rPr sz="1200" b="1" spc="-5" dirty="0">
                <a:solidFill>
                  <a:srgbClr val="FF0000"/>
                </a:solidFill>
                <a:latin typeface="Arial"/>
                <a:cs typeface="Arial"/>
              </a:rPr>
              <a:t>RESTRAINT</a:t>
            </a:r>
            <a:endParaRPr sz="12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5292"/>
            <a:ext cx="3319145" cy="513080"/>
          </a:xfrm>
          <a:prstGeom prst="rect">
            <a:avLst/>
          </a:prstGeom>
        </p:spPr>
        <p:txBody>
          <a:bodyPr vert="horz" wrap="square" lIns="0" tIns="12065" rIns="0" bIns="0" rtlCol="0">
            <a:spAutoFit/>
          </a:bodyPr>
          <a:lstStyle/>
          <a:p>
            <a:pPr marL="12700">
              <a:lnSpc>
                <a:spcPct val="100000"/>
              </a:lnSpc>
              <a:spcBef>
                <a:spcPts val="95"/>
              </a:spcBef>
            </a:pPr>
            <a:r>
              <a:rPr sz="3200" spc="-5" dirty="0"/>
              <a:t>Pain</a:t>
            </a:r>
            <a:r>
              <a:rPr sz="3200" spc="-55" dirty="0"/>
              <a:t> </a:t>
            </a:r>
            <a:r>
              <a:rPr sz="3200" spc="-10" dirty="0"/>
              <a:t>Management</a:t>
            </a:r>
            <a:endParaRPr sz="3200"/>
          </a:p>
        </p:txBody>
      </p:sp>
      <p:sp>
        <p:nvSpPr>
          <p:cNvPr id="3" name="object 3"/>
          <p:cNvSpPr txBox="1"/>
          <p:nvPr/>
        </p:nvSpPr>
        <p:spPr>
          <a:xfrm>
            <a:off x="916939" y="1781047"/>
            <a:ext cx="8286750" cy="5121915"/>
          </a:xfrm>
          <a:prstGeom prst="rect">
            <a:avLst/>
          </a:prstGeom>
        </p:spPr>
        <p:txBody>
          <a:bodyPr vert="horz" wrap="square" lIns="0" tIns="12700" rIns="0" bIns="0" rtlCol="0">
            <a:spAutoFit/>
          </a:bodyPr>
          <a:lstStyle/>
          <a:p>
            <a:pPr marL="12700" marR="1067435">
              <a:lnSpc>
                <a:spcPct val="100000"/>
              </a:lnSpc>
              <a:spcBef>
                <a:spcPts val="100"/>
              </a:spcBef>
            </a:pPr>
            <a:r>
              <a:rPr sz="1300" spc="-5" dirty="0">
                <a:solidFill>
                  <a:srgbClr val="0164A3"/>
                </a:solidFill>
                <a:latin typeface="Arial"/>
                <a:cs typeface="Arial"/>
              </a:rPr>
              <a:t>Methodist Jennie Edmundson respects </a:t>
            </a:r>
            <a:r>
              <a:rPr sz="1300" dirty="0">
                <a:solidFill>
                  <a:srgbClr val="0164A3"/>
                </a:solidFill>
                <a:latin typeface="Arial"/>
                <a:cs typeface="Arial"/>
              </a:rPr>
              <a:t>a </a:t>
            </a:r>
            <a:r>
              <a:rPr sz="1300" spc="-5" dirty="0">
                <a:solidFill>
                  <a:srgbClr val="0164A3"/>
                </a:solidFill>
                <a:latin typeface="Arial"/>
                <a:cs typeface="Arial"/>
              </a:rPr>
              <a:t>patient’s right </a:t>
            </a:r>
            <a:r>
              <a:rPr sz="1300" dirty="0">
                <a:solidFill>
                  <a:srgbClr val="0164A3"/>
                </a:solidFill>
                <a:latin typeface="Arial"/>
                <a:cs typeface="Arial"/>
              </a:rPr>
              <a:t>to </a:t>
            </a:r>
            <a:r>
              <a:rPr sz="1300" spc="-5" dirty="0">
                <a:solidFill>
                  <a:srgbClr val="0164A3"/>
                </a:solidFill>
                <a:latin typeface="Arial"/>
                <a:cs typeface="Arial"/>
              </a:rPr>
              <a:t>effective pain management. Pain management is </a:t>
            </a:r>
            <a:r>
              <a:rPr sz="1300" spc="-320" dirty="0">
                <a:solidFill>
                  <a:srgbClr val="0164A3"/>
                </a:solidFill>
                <a:latin typeface="Arial"/>
                <a:cs typeface="Arial"/>
              </a:rPr>
              <a:t> </a:t>
            </a:r>
            <a:r>
              <a:rPr sz="1300" spc="-5" dirty="0">
                <a:solidFill>
                  <a:srgbClr val="0164A3"/>
                </a:solidFill>
                <a:latin typeface="Arial"/>
                <a:cs typeface="Arial"/>
              </a:rPr>
              <a:t>multidisciplinary,</a:t>
            </a:r>
            <a:r>
              <a:rPr sz="1300" spc="-15" dirty="0">
                <a:solidFill>
                  <a:srgbClr val="0164A3"/>
                </a:solidFill>
                <a:latin typeface="Arial"/>
                <a:cs typeface="Arial"/>
              </a:rPr>
              <a:t> </a:t>
            </a:r>
            <a:r>
              <a:rPr sz="1300" spc="-5" dirty="0">
                <a:solidFill>
                  <a:srgbClr val="0164A3"/>
                </a:solidFill>
                <a:latin typeface="Arial"/>
                <a:cs typeface="Arial"/>
              </a:rPr>
              <a:t>characterized</a:t>
            </a:r>
            <a:r>
              <a:rPr sz="1300" spc="-15" dirty="0">
                <a:solidFill>
                  <a:srgbClr val="0164A3"/>
                </a:solidFill>
                <a:latin typeface="Arial"/>
                <a:cs typeface="Arial"/>
              </a:rPr>
              <a:t> </a:t>
            </a:r>
            <a:r>
              <a:rPr sz="1300" spc="-5" dirty="0">
                <a:solidFill>
                  <a:srgbClr val="0164A3"/>
                </a:solidFill>
                <a:latin typeface="Arial"/>
                <a:cs typeface="Arial"/>
              </a:rPr>
              <a:t>by continual</a:t>
            </a:r>
            <a:r>
              <a:rPr sz="1300" spc="-15" dirty="0">
                <a:solidFill>
                  <a:srgbClr val="0164A3"/>
                </a:solidFill>
                <a:latin typeface="Arial"/>
                <a:cs typeface="Arial"/>
              </a:rPr>
              <a:t> </a:t>
            </a:r>
            <a:r>
              <a:rPr sz="1300" spc="-5" dirty="0">
                <a:solidFill>
                  <a:srgbClr val="0164A3"/>
                </a:solidFill>
                <a:latin typeface="Arial"/>
                <a:cs typeface="Arial"/>
              </a:rPr>
              <a:t>coordination</a:t>
            </a:r>
            <a:r>
              <a:rPr sz="1300" spc="-25" dirty="0">
                <a:solidFill>
                  <a:srgbClr val="0164A3"/>
                </a:solidFill>
                <a:latin typeface="Arial"/>
                <a:cs typeface="Arial"/>
              </a:rPr>
              <a:t> </a:t>
            </a:r>
            <a:r>
              <a:rPr sz="1300" spc="-5" dirty="0">
                <a:solidFill>
                  <a:srgbClr val="0164A3"/>
                </a:solidFill>
                <a:latin typeface="Arial"/>
                <a:cs typeface="Arial"/>
              </a:rPr>
              <a:t>and communication.</a:t>
            </a:r>
            <a:endParaRPr sz="1300" dirty="0">
              <a:latin typeface="Arial"/>
              <a:cs typeface="Arial"/>
            </a:endParaRPr>
          </a:p>
          <a:p>
            <a:pPr marL="354965" indent="-342900">
              <a:lnSpc>
                <a:spcPct val="100000"/>
              </a:lnSpc>
              <a:spcBef>
                <a:spcPts val="285"/>
              </a:spcBef>
              <a:buChar char="•"/>
              <a:tabLst>
                <a:tab pos="354965" algn="l"/>
                <a:tab pos="355600" algn="l"/>
              </a:tabLst>
            </a:pPr>
            <a:r>
              <a:rPr sz="1300" spc="-5" dirty="0">
                <a:solidFill>
                  <a:srgbClr val="0164A3"/>
                </a:solidFill>
                <a:latin typeface="Arial"/>
                <a:cs typeface="Arial"/>
              </a:rPr>
              <a:t>Desired</a:t>
            </a:r>
            <a:r>
              <a:rPr sz="1300" spc="-20" dirty="0">
                <a:solidFill>
                  <a:srgbClr val="0164A3"/>
                </a:solidFill>
                <a:latin typeface="Arial"/>
                <a:cs typeface="Arial"/>
              </a:rPr>
              <a:t> </a:t>
            </a:r>
            <a:r>
              <a:rPr sz="1300" spc="-5" dirty="0">
                <a:solidFill>
                  <a:srgbClr val="0164A3"/>
                </a:solidFill>
                <a:latin typeface="Arial"/>
                <a:cs typeface="Arial"/>
              </a:rPr>
              <a:t>outcomes</a:t>
            </a:r>
            <a:r>
              <a:rPr sz="1300" spc="-20" dirty="0">
                <a:solidFill>
                  <a:srgbClr val="0164A3"/>
                </a:solidFill>
                <a:latin typeface="Arial"/>
                <a:cs typeface="Arial"/>
              </a:rPr>
              <a:t> </a:t>
            </a:r>
            <a:r>
              <a:rPr sz="1300" spc="-5" dirty="0">
                <a:solidFill>
                  <a:srgbClr val="0164A3"/>
                </a:solidFill>
                <a:latin typeface="Arial"/>
                <a:cs typeface="Arial"/>
              </a:rPr>
              <a:t>include:</a:t>
            </a:r>
            <a:r>
              <a:rPr sz="1300" spc="-20" dirty="0">
                <a:solidFill>
                  <a:srgbClr val="0164A3"/>
                </a:solidFill>
                <a:latin typeface="Arial"/>
                <a:cs typeface="Arial"/>
              </a:rPr>
              <a:t> </a:t>
            </a:r>
            <a:r>
              <a:rPr sz="1300" spc="-5" dirty="0">
                <a:solidFill>
                  <a:srgbClr val="0164A3"/>
                </a:solidFill>
                <a:latin typeface="Arial"/>
                <a:cs typeface="Arial"/>
              </a:rPr>
              <a:t>optimum</a:t>
            </a:r>
            <a:r>
              <a:rPr sz="1300" spc="-15" dirty="0">
                <a:solidFill>
                  <a:srgbClr val="0164A3"/>
                </a:solidFill>
                <a:latin typeface="Arial"/>
                <a:cs typeface="Arial"/>
              </a:rPr>
              <a:t> </a:t>
            </a:r>
            <a:r>
              <a:rPr sz="1300" dirty="0">
                <a:solidFill>
                  <a:srgbClr val="0164A3"/>
                </a:solidFill>
                <a:latin typeface="Arial"/>
                <a:cs typeface="Arial"/>
              </a:rPr>
              <a:t>pain</a:t>
            </a:r>
            <a:r>
              <a:rPr sz="1300" spc="-20" dirty="0">
                <a:solidFill>
                  <a:srgbClr val="0164A3"/>
                </a:solidFill>
                <a:latin typeface="Arial"/>
                <a:cs typeface="Arial"/>
              </a:rPr>
              <a:t> </a:t>
            </a:r>
            <a:r>
              <a:rPr sz="1300" spc="-5" dirty="0">
                <a:solidFill>
                  <a:srgbClr val="0164A3"/>
                </a:solidFill>
                <a:latin typeface="Arial"/>
                <a:cs typeface="Arial"/>
              </a:rPr>
              <a:t>control, reduced</a:t>
            </a:r>
            <a:r>
              <a:rPr sz="1300" dirty="0">
                <a:solidFill>
                  <a:srgbClr val="0164A3"/>
                </a:solidFill>
                <a:latin typeface="Arial"/>
                <a:cs typeface="Arial"/>
              </a:rPr>
              <a:t> </a:t>
            </a:r>
            <a:r>
              <a:rPr sz="1300" spc="-5" dirty="0">
                <a:solidFill>
                  <a:srgbClr val="0164A3"/>
                </a:solidFill>
                <a:latin typeface="Arial"/>
                <a:cs typeface="Arial"/>
              </a:rPr>
              <a:t>side effects,</a:t>
            </a:r>
            <a:r>
              <a:rPr sz="1300" spc="-15" dirty="0">
                <a:solidFill>
                  <a:srgbClr val="0164A3"/>
                </a:solidFill>
                <a:latin typeface="Arial"/>
                <a:cs typeface="Arial"/>
              </a:rPr>
              <a:t> </a:t>
            </a:r>
            <a:r>
              <a:rPr sz="1300" spc="-5" dirty="0">
                <a:solidFill>
                  <a:srgbClr val="0164A3"/>
                </a:solidFill>
                <a:latin typeface="Arial"/>
                <a:cs typeface="Arial"/>
              </a:rPr>
              <a:t>and</a:t>
            </a:r>
            <a:r>
              <a:rPr sz="1300" spc="-15" dirty="0">
                <a:solidFill>
                  <a:srgbClr val="0164A3"/>
                </a:solidFill>
                <a:latin typeface="Arial"/>
                <a:cs typeface="Arial"/>
              </a:rPr>
              <a:t> </a:t>
            </a:r>
            <a:r>
              <a:rPr sz="1300" spc="-5" dirty="0">
                <a:solidFill>
                  <a:srgbClr val="0164A3"/>
                </a:solidFill>
                <a:latin typeface="Arial"/>
                <a:cs typeface="Arial"/>
              </a:rPr>
              <a:t>enhanced</a:t>
            </a:r>
            <a:r>
              <a:rPr sz="1300" spc="-20" dirty="0">
                <a:solidFill>
                  <a:srgbClr val="0164A3"/>
                </a:solidFill>
                <a:latin typeface="Arial"/>
                <a:cs typeface="Arial"/>
              </a:rPr>
              <a:t> </a:t>
            </a:r>
            <a:r>
              <a:rPr sz="1300" spc="-5" dirty="0">
                <a:solidFill>
                  <a:srgbClr val="0164A3"/>
                </a:solidFill>
                <a:latin typeface="Arial"/>
                <a:cs typeface="Arial"/>
              </a:rPr>
              <a:t>patient</a:t>
            </a:r>
            <a:r>
              <a:rPr sz="1300" spc="-20" dirty="0">
                <a:solidFill>
                  <a:srgbClr val="0164A3"/>
                </a:solidFill>
                <a:latin typeface="Arial"/>
                <a:cs typeface="Arial"/>
              </a:rPr>
              <a:t> </a:t>
            </a:r>
            <a:r>
              <a:rPr sz="1300" spc="-5" dirty="0">
                <a:solidFill>
                  <a:srgbClr val="0164A3"/>
                </a:solidFill>
                <a:latin typeface="Arial"/>
                <a:cs typeface="Arial"/>
              </a:rPr>
              <a:t>satisfaction.</a:t>
            </a:r>
            <a:endParaRPr sz="1300" dirty="0">
              <a:latin typeface="Arial"/>
              <a:cs typeface="Arial"/>
            </a:endParaRPr>
          </a:p>
          <a:p>
            <a:pPr marL="354965" indent="-342900">
              <a:lnSpc>
                <a:spcPct val="100000"/>
              </a:lnSpc>
              <a:spcBef>
                <a:spcPts val="290"/>
              </a:spcBef>
              <a:buChar char="•"/>
              <a:tabLst>
                <a:tab pos="354965" algn="l"/>
                <a:tab pos="355600" algn="l"/>
              </a:tabLst>
            </a:pPr>
            <a:r>
              <a:rPr sz="1300" spc="-5" dirty="0">
                <a:solidFill>
                  <a:srgbClr val="0164A3"/>
                </a:solidFill>
                <a:latin typeface="Arial"/>
                <a:cs typeface="Arial"/>
              </a:rPr>
              <a:t>Effective</a:t>
            </a:r>
            <a:r>
              <a:rPr sz="1300" spc="-10" dirty="0">
                <a:solidFill>
                  <a:srgbClr val="0164A3"/>
                </a:solidFill>
                <a:latin typeface="Arial"/>
                <a:cs typeface="Arial"/>
              </a:rPr>
              <a:t> </a:t>
            </a:r>
            <a:r>
              <a:rPr sz="1300" spc="-5" dirty="0">
                <a:solidFill>
                  <a:srgbClr val="0164A3"/>
                </a:solidFill>
                <a:latin typeface="Arial"/>
                <a:cs typeface="Arial"/>
              </a:rPr>
              <a:t>pain</a:t>
            </a:r>
            <a:r>
              <a:rPr sz="1300" spc="-20" dirty="0">
                <a:solidFill>
                  <a:srgbClr val="0164A3"/>
                </a:solidFill>
                <a:latin typeface="Arial"/>
                <a:cs typeface="Arial"/>
              </a:rPr>
              <a:t> </a:t>
            </a:r>
            <a:r>
              <a:rPr sz="1300" spc="-5" dirty="0">
                <a:solidFill>
                  <a:srgbClr val="0164A3"/>
                </a:solidFill>
                <a:latin typeface="Arial"/>
                <a:cs typeface="Arial"/>
              </a:rPr>
              <a:t>management</a:t>
            </a:r>
            <a:r>
              <a:rPr sz="1300" spc="-20" dirty="0">
                <a:solidFill>
                  <a:srgbClr val="0164A3"/>
                </a:solidFill>
                <a:latin typeface="Arial"/>
                <a:cs typeface="Arial"/>
              </a:rPr>
              <a:t> </a:t>
            </a:r>
            <a:r>
              <a:rPr sz="1300" spc="-5" dirty="0">
                <a:solidFill>
                  <a:srgbClr val="0164A3"/>
                </a:solidFill>
                <a:latin typeface="Arial"/>
                <a:cs typeface="Arial"/>
              </a:rPr>
              <a:t>consists</a:t>
            </a:r>
            <a:r>
              <a:rPr sz="1300" spc="-10" dirty="0">
                <a:solidFill>
                  <a:srgbClr val="0164A3"/>
                </a:solidFill>
                <a:latin typeface="Arial"/>
                <a:cs typeface="Arial"/>
              </a:rPr>
              <a:t> </a:t>
            </a:r>
            <a:r>
              <a:rPr sz="1300" spc="-5" dirty="0">
                <a:solidFill>
                  <a:srgbClr val="0164A3"/>
                </a:solidFill>
                <a:latin typeface="Arial"/>
                <a:cs typeface="Arial"/>
              </a:rPr>
              <a:t>of</a:t>
            </a:r>
            <a:r>
              <a:rPr sz="1300" spc="-10" dirty="0">
                <a:solidFill>
                  <a:srgbClr val="0164A3"/>
                </a:solidFill>
                <a:latin typeface="Arial"/>
                <a:cs typeface="Arial"/>
              </a:rPr>
              <a:t> </a:t>
            </a:r>
            <a:r>
              <a:rPr sz="1300" spc="-5" dirty="0">
                <a:solidFill>
                  <a:srgbClr val="0164A3"/>
                </a:solidFill>
                <a:latin typeface="Arial"/>
                <a:cs typeface="Arial"/>
              </a:rPr>
              <a:t>pharmacological</a:t>
            </a:r>
            <a:r>
              <a:rPr sz="1300" spc="-20" dirty="0">
                <a:solidFill>
                  <a:srgbClr val="0164A3"/>
                </a:solidFill>
                <a:latin typeface="Arial"/>
                <a:cs typeface="Arial"/>
              </a:rPr>
              <a:t> </a:t>
            </a:r>
            <a:r>
              <a:rPr sz="1300" spc="-5" dirty="0">
                <a:solidFill>
                  <a:srgbClr val="0164A3"/>
                </a:solidFill>
                <a:latin typeface="Arial"/>
                <a:cs typeface="Arial"/>
              </a:rPr>
              <a:t>and</a:t>
            </a:r>
            <a:r>
              <a:rPr sz="1300" spc="-15" dirty="0">
                <a:solidFill>
                  <a:srgbClr val="0164A3"/>
                </a:solidFill>
                <a:latin typeface="Arial"/>
                <a:cs typeface="Arial"/>
              </a:rPr>
              <a:t> </a:t>
            </a:r>
            <a:r>
              <a:rPr sz="1300" spc="-5" dirty="0">
                <a:solidFill>
                  <a:srgbClr val="0164A3"/>
                </a:solidFill>
                <a:latin typeface="Arial"/>
                <a:cs typeface="Arial"/>
              </a:rPr>
              <a:t>non-pharmacological</a:t>
            </a:r>
            <a:r>
              <a:rPr sz="1300" spc="-20" dirty="0">
                <a:solidFill>
                  <a:srgbClr val="0164A3"/>
                </a:solidFill>
                <a:latin typeface="Arial"/>
                <a:cs typeface="Arial"/>
              </a:rPr>
              <a:t> </a:t>
            </a:r>
            <a:r>
              <a:rPr sz="1300" dirty="0">
                <a:solidFill>
                  <a:srgbClr val="0164A3"/>
                </a:solidFill>
                <a:latin typeface="Arial"/>
                <a:cs typeface="Arial"/>
              </a:rPr>
              <a:t>treatment</a:t>
            </a:r>
            <a:r>
              <a:rPr sz="1300" spc="-15" dirty="0">
                <a:solidFill>
                  <a:srgbClr val="0164A3"/>
                </a:solidFill>
                <a:latin typeface="Arial"/>
                <a:cs typeface="Arial"/>
              </a:rPr>
              <a:t> </a:t>
            </a:r>
            <a:r>
              <a:rPr sz="1300" spc="-5" dirty="0">
                <a:solidFill>
                  <a:srgbClr val="0164A3"/>
                </a:solidFill>
                <a:latin typeface="Arial"/>
                <a:cs typeface="Arial"/>
              </a:rPr>
              <a:t>options.</a:t>
            </a:r>
            <a:endParaRPr sz="1300" dirty="0">
              <a:latin typeface="Arial"/>
              <a:cs typeface="Arial"/>
            </a:endParaRPr>
          </a:p>
          <a:p>
            <a:pPr marL="355600" marR="5080" indent="-342900">
              <a:lnSpc>
                <a:spcPct val="100000"/>
              </a:lnSpc>
              <a:spcBef>
                <a:spcPts val="290"/>
              </a:spcBef>
              <a:buChar char="•"/>
              <a:tabLst>
                <a:tab pos="354965" algn="l"/>
                <a:tab pos="355600" algn="l"/>
              </a:tabLst>
            </a:pPr>
            <a:r>
              <a:rPr sz="1300" spc="-5" dirty="0">
                <a:solidFill>
                  <a:srgbClr val="0164A3"/>
                </a:solidFill>
                <a:latin typeface="Arial"/>
                <a:cs typeface="Arial"/>
              </a:rPr>
              <a:t>The standard assessment </a:t>
            </a:r>
            <a:r>
              <a:rPr sz="1300" dirty="0">
                <a:solidFill>
                  <a:srgbClr val="0164A3"/>
                </a:solidFill>
                <a:latin typeface="Arial"/>
                <a:cs typeface="Arial"/>
              </a:rPr>
              <a:t>for </a:t>
            </a:r>
            <a:r>
              <a:rPr sz="1300" spc="-5" dirty="0">
                <a:solidFill>
                  <a:srgbClr val="0164A3"/>
                </a:solidFill>
                <a:latin typeface="Arial"/>
                <a:cs typeface="Arial"/>
              </a:rPr>
              <a:t>pain intensity is </a:t>
            </a:r>
            <a:r>
              <a:rPr sz="1300" dirty="0">
                <a:solidFill>
                  <a:srgbClr val="0164A3"/>
                </a:solidFill>
                <a:latin typeface="Arial"/>
                <a:cs typeface="Arial"/>
              </a:rPr>
              <a:t>the </a:t>
            </a:r>
            <a:r>
              <a:rPr sz="1300" spc="-5" dirty="0">
                <a:solidFill>
                  <a:srgbClr val="0164A3"/>
                </a:solidFill>
                <a:latin typeface="Arial"/>
                <a:cs typeface="Arial"/>
              </a:rPr>
              <a:t>numerical scale, 0-10 scale. </a:t>
            </a:r>
            <a:r>
              <a:rPr sz="1300" dirty="0">
                <a:solidFill>
                  <a:srgbClr val="0164A3"/>
                </a:solidFill>
                <a:latin typeface="Arial"/>
                <a:cs typeface="Arial"/>
              </a:rPr>
              <a:t>For </a:t>
            </a:r>
            <a:r>
              <a:rPr sz="1300" spc="-5" dirty="0">
                <a:solidFill>
                  <a:srgbClr val="0164A3"/>
                </a:solidFill>
                <a:latin typeface="Arial"/>
                <a:cs typeface="Arial"/>
              </a:rPr>
              <a:t>those who are cognitively impaired, </a:t>
            </a:r>
            <a:r>
              <a:rPr sz="1300" spc="-320" dirty="0">
                <a:solidFill>
                  <a:srgbClr val="0164A3"/>
                </a:solidFill>
                <a:latin typeface="Arial"/>
                <a:cs typeface="Arial"/>
              </a:rPr>
              <a:t> </a:t>
            </a:r>
            <a:r>
              <a:rPr sz="1300" spc="-5" dirty="0">
                <a:solidFill>
                  <a:srgbClr val="0164A3"/>
                </a:solidFill>
                <a:latin typeface="Arial"/>
                <a:cs typeface="Arial"/>
              </a:rPr>
              <a:t>unconscious, or those unable to otherwise communicate to staff, utilize </a:t>
            </a:r>
            <a:r>
              <a:rPr sz="1300" dirty="0">
                <a:solidFill>
                  <a:srgbClr val="0164A3"/>
                </a:solidFill>
                <a:latin typeface="Arial"/>
                <a:cs typeface="Arial"/>
              </a:rPr>
              <a:t>the </a:t>
            </a:r>
            <a:r>
              <a:rPr sz="1300" spc="-5" dirty="0">
                <a:solidFill>
                  <a:srgbClr val="0164A3"/>
                </a:solidFill>
                <a:latin typeface="Arial"/>
                <a:cs typeface="Arial"/>
              </a:rPr>
              <a:t>Pain Assessment in Advanced Dementia </a:t>
            </a:r>
            <a:r>
              <a:rPr sz="1300" dirty="0">
                <a:solidFill>
                  <a:srgbClr val="0164A3"/>
                </a:solidFill>
                <a:latin typeface="Arial"/>
                <a:cs typeface="Arial"/>
              </a:rPr>
              <a:t> </a:t>
            </a:r>
            <a:r>
              <a:rPr sz="1300" spc="-5" dirty="0">
                <a:solidFill>
                  <a:srgbClr val="0164A3"/>
                </a:solidFill>
                <a:latin typeface="Arial"/>
                <a:cs typeface="Arial"/>
              </a:rPr>
              <a:t>Scale (PAINAD) or the Critical-Care Pain Observation Tool (CPOT) when applicable in addition to signs </a:t>
            </a:r>
            <a:r>
              <a:rPr sz="1300" dirty="0">
                <a:solidFill>
                  <a:srgbClr val="0164A3"/>
                </a:solidFill>
                <a:latin typeface="Arial"/>
                <a:cs typeface="Arial"/>
              </a:rPr>
              <a:t>&amp; </a:t>
            </a:r>
            <a:r>
              <a:rPr sz="1300" spc="-5" dirty="0">
                <a:solidFill>
                  <a:srgbClr val="0164A3"/>
                </a:solidFill>
                <a:latin typeface="Arial"/>
                <a:cs typeface="Arial"/>
              </a:rPr>
              <a:t>symptoms. </a:t>
            </a:r>
            <a:r>
              <a:rPr sz="1300" dirty="0">
                <a:solidFill>
                  <a:srgbClr val="0164A3"/>
                </a:solidFill>
                <a:latin typeface="Arial"/>
                <a:cs typeface="Arial"/>
              </a:rPr>
              <a:t> </a:t>
            </a:r>
            <a:r>
              <a:rPr sz="1300" spc="-5" dirty="0">
                <a:solidFill>
                  <a:srgbClr val="0164A3"/>
                </a:solidFill>
                <a:latin typeface="Arial"/>
                <a:cs typeface="Arial"/>
              </a:rPr>
              <a:t>Staff at</a:t>
            </a:r>
            <a:r>
              <a:rPr sz="1300" dirty="0">
                <a:solidFill>
                  <a:srgbClr val="0164A3"/>
                </a:solidFill>
                <a:latin typeface="Arial"/>
                <a:cs typeface="Arial"/>
              </a:rPr>
              <a:t> </a:t>
            </a:r>
            <a:r>
              <a:rPr sz="1300" spc="-5" dirty="0">
                <a:solidFill>
                  <a:srgbClr val="0164A3"/>
                </a:solidFill>
                <a:latin typeface="Arial"/>
                <a:cs typeface="Arial"/>
              </a:rPr>
              <a:t>MJE</a:t>
            </a:r>
            <a:r>
              <a:rPr sz="1300" dirty="0">
                <a:solidFill>
                  <a:srgbClr val="0164A3"/>
                </a:solidFill>
                <a:latin typeface="Arial"/>
                <a:cs typeface="Arial"/>
              </a:rPr>
              <a:t> </a:t>
            </a:r>
            <a:r>
              <a:rPr sz="1300" spc="-5" dirty="0">
                <a:solidFill>
                  <a:srgbClr val="0164A3"/>
                </a:solidFill>
                <a:latin typeface="Arial"/>
                <a:cs typeface="Arial"/>
              </a:rPr>
              <a:t>does</a:t>
            </a:r>
            <a:r>
              <a:rPr sz="1300" spc="-10" dirty="0">
                <a:solidFill>
                  <a:srgbClr val="0164A3"/>
                </a:solidFill>
                <a:latin typeface="Arial"/>
                <a:cs typeface="Arial"/>
              </a:rPr>
              <a:t> </a:t>
            </a:r>
            <a:r>
              <a:rPr sz="1300" spc="-5" dirty="0">
                <a:solidFill>
                  <a:srgbClr val="0164A3"/>
                </a:solidFill>
                <a:latin typeface="Arial"/>
                <a:cs typeface="Arial"/>
              </a:rPr>
              <a:t>have</a:t>
            </a:r>
            <a:r>
              <a:rPr sz="1300" dirty="0">
                <a:solidFill>
                  <a:srgbClr val="0164A3"/>
                </a:solidFill>
                <a:latin typeface="Arial"/>
                <a:cs typeface="Arial"/>
              </a:rPr>
              <a:t> the </a:t>
            </a:r>
            <a:r>
              <a:rPr sz="1300" spc="-5" dirty="0">
                <a:solidFill>
                  <a:srgbClr val="0164A3"/>
                </a:solidFill>
                <a:latin typeface="Arial"/>
                <a:cs typeface="Arial"/>
              </a:rPr>
              <a:t>option</a:t>
            </a:r>
            <a:r>
              <a:rPr sz="1300" spc="-10" dirty="0">
                <a:solidFill>
                  <a:srgbClr val="0164A3"/>
                </a:solidFill>
                <a:latin typeface="Arial"/>
                <a:cs typeface="Arial"/>
              </a:rPr>
              <a:t> </a:t>
            </a:r>
            <a:r>
              <a:rPr sz="1300" dirty="0">
                <a:solidFill>
                  <a:srgbClr val="0164A3"/>
                </a:solidFill>
                <a:latin typeface="Arial"/>
                <a:cs typeface="Arial"/>
              </a:rPr>
              <a:t>to</a:t>
            </a:r>
            <a:r>
              <a:rPr sz="1300" spc="-5" dirty="0">
                <a:solidFill>
                  <a:srgbClr val="0164A3"/>
                </a:solidFill>
                <a:latin typeface="Arial"/>
                <a:cs typeface="Arial"/>
              </a:rPr>
              <a:t> use these tools</a:t>
            </a:r>
            <a:r>
              <a:rPr sz="1300" spc="-10" dirty="0">
                <a:solidFill>
                  <a:srgbClr val="0164A3"/>
                </a:solidFill>
                <a:latin typeface="Arial"/>
                <a:cs typeface="Arial"/>
              </a:rPr>
              <a:t> </a:t>
            </a:r>
            <a:r>
              <a:rPr sz="1300" spc="-5" dirty="0">
                <a:solidFill>
                  <a:srgbClr val="0164A3"/>
                </a:solidFill>
                <a:latin typeface="Arial"/>
                <a:cs typeface="Arial"/>
              </a:rPr>
              <a:t>in Cerner.</a:t>
            </a:r>
            <a:endParaRPr sz="1300" dirty="0">
              <a:latin typeface="Arial"/>
              <a:cs typeface="Arial"/>
            </a:endParaRPr>
          </a:p>
          <a:p>
            <a:pPr marL="354965" indent="-342900">
              <a:lnSpc>
                <a:spcPct val="100000"/>
              </a:lnSpc>
              <a:spcBef>
                <a:spcPts val="285"/>
              </a:spcBef>
              <a:buChar char="•"/>
              <a:tabLst>
                <a:tab pos="354965" algn="l"/>
                <a:tab pos="355600" algn="l"/>
              </a:tabLst>
            </a:pPr>
            <a:r>
              <a:rPr sz="1300" spc="-5" dirty="0">
                <a:solidFill>
                  <a:srgbClr val="0164A3"/>
                </a:solidFill>
                <a:latin typeface="Arial"/>
                <a:cs typeface="Arial"/>
              </a:rPr>
              <a:t>Range</a:t>
            </a:r>
            <a:r>
              <a:rPr sz="1300" spc="-30" dirty="0">
                <a:solidFill>
                  <a:srgbClr val="0164A3"/>
                </a:solidFill>
                <a:latin typeface="Arial"/>
                <a:cs typeface="Arial"/>
              </a:rPr>
              <a:t> </a:t>
            </a:r>
            <a:r>
              <a:rPr sz="1300" spc="-5" dirty="0">
                <a:solidFill>
                  <a:srgbClr val="0164A3"/>
                </a:solidFill>
                <a:latin typeface="Arial"/>
                <a:cs typeface="Arial"/>
              </a:rPr>
              <a:t>orders</a:t>
            </a:r>
            <a:r>
              <a:rPr sz="1300" spc="-25" dirty="0">
                <a:solidFill>
                  <a:srgbClr val="0164A3"/>
                </a:solidFill>
                <a:latin typeface="Arial"/>
                <a:cs typeface="Arial"/>
              </a:rPr>
              <a:t> </a:t>
            </a:r>
            <a:r>
              <a:rPr sz="1300" spc="-5" dirty="0">
                <a:solidFill>
                  <a:srgbClr val="0164A3"/>
                </a:solidFill>
                <a:latin typeface="Arial"/>
                <a:cs typeface="Arial"/>
              </a:rPr>
              <a:t>CANNOT</a:t>
            </a:r>
            <a:r>
              <a:rPr sz="1300" spc="-10" dirty="0">
                <a:solidFill>
                  <a:srgbClr val="0164A3"/>
                </a:solidFill>
                <a:latin typeface="Arial"/>
                <a:cs typeface="Arial"/>
              </a:rPr>
              <a:t> </a:t>
            </a:r>
            <a:r>
              <a:rPr sz="1300" spc="-5" dirty="0">
                <a:solidFill>
                  <a:srgbClr val="0164A3"/>
                </a:solidFill>
                <a:latin typeface="Arial"/>
                <a:cs typeface="Arial"/>
              </a:rPr>
              <a:t>be</a:t>
            </a:r>
            <a:r>
              <a:rPr sz="1300" spc="-25" dirty="0">
                <a:solidFill>
                  <a:srgbClr val="0164A3"/>
                </a:solidFill>
                <a:latin typeface="Arial"/>
                <a:cs typeface="Arial"/>
              </a:rPr>
              <a:t> </a:t>
            </a:r>
            <a:r>
              <a:rPr sz="1300" spc="-5" dirty="0">
                <a:solidFill>
                  <a:srgbClr val="0164A3"/>
                </a:solidFill>
                <a:latin typeface="Arial"/>
                <a:cs typeface="Arial"/>
              </a:rPr>
              <a:t>used.</a:t>
            </a:r>
            <a:endParaRPr sz="1300" dirty="0">
              <a:latin typeface="Arial"/>
              <a:cs typeface="Arial"/>
            </a:endParaRPr>
          </a:p>
          <a:p>
            <a:pPr marL="355600" marR="234950" indent="-342900">
              <a:lnSpc>
                <a:spcPct val="100000"/>
              </a:lnSpc>
              <a:spcBef>
                <a:spcPts val="290"/>
              </a:spcBef>
              <a:buChar char="•"/>
              <a:tabLst>
                <a:tab pos="354965" algn="l"/>
                <a:tab pos="355600" algn="l"/>
              </a:tabLst>
            </a:pPr>
            <a:r>
              <a:rPr sz="1300" spc="-5" dirty="0">
                <a:solidFill>
                  <a:srgbClr val="0164A3"/>
                </a:solidFill>
                <a:latin typeface="Arial"/>
                <a:cs typeface="Arial"/>
              </a:rPr>
              <a:t>More than one medication may be ordered </a:t>
            </a:r>
            <a:r>
              <a:rPr sz="1300" dirty="0">
                <a:solidFill>
                  <a:srgbClr val="0164A3"/>
                </a:solidFill>
                <a:latin typeface="Arial"/>
                <a:cs typeface="Arial"/>
              </a:rPr>
              <a:t>for </a:t>
            </a:r>
            <a:r>
              <a:rPr sz="1300" spc="-5" dirty="0">
                <a:solidFill>
                  <a:srgbClr val="0164A3"/>
                </a:solidFill>
                <a:latin typeface="Arial"/>
                <a:cs typeface="Arial"/>
              </a:rPr>
              <a:t>pain but specific direction </a:t>
            </a:r>
            <a:r>
              <a:rPr sz="1300" dirty="0">
                <a:solidFill>
                  <a:srgbClr val="0164A3"/>
                </a:solidFill>
                <a:latin typeface="Arial"/>
                <a:cs typeface="Arial"/>
              </a:rPr>
              <a:t>for </a:t>
            </a:r>
            <a:r>
              <a:rPr sz="1300" spc="-5" dirty="0">
                <a:solidFill>
                  <a:srgbClr val="0164A3"/>
                </a:solidFill>
                <a:latin typeface="Arial"/>
                <a:cs typeface="Arial"/>
              </a:rPr>
              <a:t>which medication and/or dose must be </a:t>
            </a:r>
            <a:r>
              <a:rPr sz="1300" spc="-320" dirty="0">
                <a:solidFill>
                  <a:srgbClr val="0164A3"/>
                </a:solidFill>
                <a:latin typeface="Arial"/>
                <a:cs typeface="Arial"/>
              </a:rPr>
              <a:t> </a:t>
            </a:r>
            <a:r>
              <a:rPr sz="1300" spc="-5" dirty="0">
                <a:solidFill>
                  <a:srgbClr val="0164A3"/>
                </a:solidFill>
                <a:latin typeface="Arial"/>
                <a:cs typeface="Arial"/>
              </a:rPr>
              <a:t>included.</a:t>
            </a:r>
            <a:endParaRPr sz="1300" dirty="0">
              <a:latin typeface="Arial"/>
              <a:cs typeface="Arial"/>
            </a:endParaRPr>
          </a:p>
          <a:p>
            <a:pPr marL="355600" marR="472440" indent="-342900">
              <a:lnSpc>
                <a:spcPct val="100000"/>
              </a:lnSpc>
              <a:spcBef>
                <a:spcPts val="285"/>
              </a:spcBef>
              <a:buChar char="•"/>
              <a:tabLst>
                <a:tab pos="354965" algn="l"/>
                <a:tab pos="355600" algn="l"/>
              </a:tabLst>
            </a:pPr>
            <a:r>
              <a:rPr sz="1300" spc="-5" dirty="0">
                <a:solidFill>
                  <a:srgbClr val="0164A3"/>
                </a:solidFill>
                <a:latin typeface="Arial"/>
                <a:cs typeface="Arial"/>
              </a:rPr>
              <a:t>Schedule non-opioid analgesics first, adding opioids for moderate or severe pain. Non-pharmacological options </a:t>
            </a:r>
            <a:r>
              <a:rPr sz="1300" spc="-320" dirty="0">
                <a:solidFill>
                  <a:srgbClr val="0164A3"/>
                </a:solidFill>
                <a:latin typeface="Arial"/>
                <a:cs typeface="Arial"/>
              </a:rPr>
              <a:t> </a:t>
            </a:r>
            <a:r>
              <a:rPr sz="1300" spc="-5" dirty="0">
                <a:solidFill>
                  <a:srgbClr val="0164A3"/>
                </a:solidFill>
                <a:latin typeface="Arial"/>
                <a:cs typeface="Arial"/>
              </a:rPr>
              <a:t>should</a:t>
            </a:r>
            <a:r>
              <a:rPr sz="1300" spc="-20" dirty="0">
                <a:solidFill>
                  <a:srgbClr val="0164A3"/>
                </a:solidFill>
                <a:latin typeface="Arial"/>
                <a:cs typeface="Arial"/>
              </a:rPr>
              <a:t> </a:t>
            </a:r>
            <a:r>
              <a:rPr sz="1300" spc="-5" dirty="0">
                <a:solidFill>
                  <a:srgbClr val="0164A3"/>
                </a:solidFill>
                <a:latin typeface="Arial"/>
                <a:cs typeface="Arial"/>
              </a:rPr>
              <a:t>be</a:t>
            </a:r>
            <a:r>
              <a:rPr sz="1300" spc="-15" dirty="0">
                <a:solidFill>
                  <a:srgbClr val="0164A3"/>
                </a:solidFill>
                <a:latin typeface="Arial"/>
                <a:cs typeface="Arial"/>
              </a:rPr>
              <a:t> </a:t>
            </a:r>
            <a:r>
              <a:rPr sz="1300" spc="-5" dirty="0">
                <a:solidFill>
                  <a:srgbClr val="0164A3"/>
                </a:solidFill>
                <a:latin typeface="Arial"/>
                <a:cs typeface="Arial"/>
              </a:rPr>
              <a:t>incorporated</a:t>
            </a:r>
            <a:r>
              <a:rPr sz="1300" spc="-15" dirty="0">
                <a:solidFill>
                  <a:srgbClr val="0164A3"/>
                </a:solidFill>
                <a:latin typeface="Arial"/>
                <a:cs typeface="Arial"/>
              </a:rPr>
              <a:t> </a:t>
            </a:r>
            <a:r>
              <a:rPr sz="1300" spc="-5" dirty="0">
                <a:solidFill>
                  <a:srgbClr val="0164A3"/>
                </a:solidFill>
                <a:latin typeface="Arial"/>
                <a:cs typeface="Arial"/>
              </a:rPr>
              <a:t>by</a:t>
            </a:r>
            <a:r>
              <a:rPr sz="1300" spc="5" dirty="0">
                <a:solidFill>
                  <a:srgbClr val="0164A3"/>
                </a:solidFill>
                <a:latin typeface="Arial"/>
                <a:cs typeface="Arial"/>
              </a:rPr>
              <a:t> </a:t>
            </a:r>
            <a:r>
              <a:rPr sz="1300" dirty="0">
                <a:solidFill>
                  <a:srgbClr val="0164A3"/>
                </a:solidFill>
                <a:latin typeface="Arial"/>
                <a:cs typeface="Arial"/>
              </a:rPr>
              <a:t>the treatment</a:t>
            </a:r>
            <a:r>
              <a:rPr sz="1300" spc="-10" dirty="0">
                <a:solidFill>
                  <a:srgbClr val="0164A3"/>
                </a:solidFill>
                <a:latin typeface="Arial"/>
                <a:cs typeface="Arial"/>
              </a:rPr>
              <a:t> </a:t>
            </a:r>
            <a:r>
              <a:rPr sz="1300" dirty="0">
                <a:solidFill>
                  <a:srgbClr val="0164A3"/>
                </a:solidFill>
                <a:latin typeface="Arial"/>
                <a:cs typeface="Arial"/>
              </a:rPr>
              <a:t>team.</a:t>
            </a:r>
            <a:endParaRPr sz="1300" dirty="0">
              <a:latin typeface="Arial"/>
              <a:cs typeface="Arial"/>
            </a:endParaRPr>
          </a:p>
          <a:p>
            <a:pPr>
              <a:lnSpc>
                <a:spcPct val="100000"/>
              </a:lnSpc>
              <a:spcBef>
                <a:spcPts val="5"/>
              </a:spcBef>
              <a:buClr>
                <a:srgbClr val="0164A3"/>
              </a:buClr>
              <a:buFont typeface="Arial"/>
              <a:buChar char="•"/>
            </a:pPr>
            <a:endParaRPr sz="1300" dirty="0">
              <a:latin typeface="Arial"/>
              <a:cs typeface="Arial"/>
            </a:endParaRPr>
          </a:p>
          <a:p>
            <a:pPr marL="12700">
              <a:lnSpc>
                <a:spcPct val="100000"/>
              </a:lnSpc>
            </a:pPr>
            <a:r>
              <a:rPr sz="1300" spc="-5" dirty="0">
                <a:solidFill>
                  <a:srgbClr val="0164A3"/>
                </a:solidFill>
                <a:latin typeface="Arial"/>
                <a:cs typeface="Arial"/>
              </a:rPr>
              <a:t>Order</a:t>
            </a:r>
            <a:r>
              <a:rPr sz="1300" spc="-30" dirty="0">
                <a:solidFill>
                  <a:srgbClr val="0164A3"/>
                </a:solidFill>
                <a:latin typeface="Arial"/>
                <a:cs typeface="Arial"/>
              </a:rPr>
              <a:t> </a:t>
            </a:r>
            <a:r>
              <a:rPr sz="1300" spc="-5" dirty="0">
                <a:solidFill>
                  <a:srgbClr val="0164A3"/>
                </a:solidFill>
                <a:latin typeface="Arial"/>
                <a:cs typeface="Arial"/>
              </a:rPr>
              <a:t>based</a:t>
            </a:r>
            <a:r>
              <a:rPr sz="1300" spc="-25" dirty="0">
                <a:solidFill>
                  <a:srgbClr val="0164A3"/>
                </a:solidFill>
                <a:latin typeface="Arial"/>
                <a:cs typeface="Arial"/>
              </a:rPr>
              <a:t> </a:t>
            </a:r>
            <a:r>
              <a:rPr sz="1300" spc="-5" dirty="0">
                <a:solidFill>
                  <a:srgbClr val="0164A3"/>
                </a:solidFill>
                <a:latin typeface="Arial"/>
                <a:cs typeface="Arial"/>
              </a:rPr>
              <a:t>on</a:t>
            </a:r>
            <a:r>
              <a:rPr sz="1300" spc="-25" dirty="0">
                <a:solidFill>
                  <a:srgbClr val="0164A3"/>
                </a:solidFill>
                <a:latin typeface="Arial"/>
                <a:cs typeface="Arial"/>
              </a:rPr>
              <a:t> </a:t>
            </a:r>
            <a:r>
              <a:rPr sz="1300" spc="-5" dirty="0">
                <a:solidFill>
                  <a:srgbClr val="0164A3"/>
                </a:solidFill>
                <a:latin typeface="Arial"/>
                <a:cs typeface="Arial"/>
              </a:rPr>
              <a:t>pain</a:t>
            </a:r>
            <a:r>
              <a:rPr sz="1300" spc="-25" dirty="0">
                <a:solidFill>
                  <a:srgbClr val="0164A3"/>
                </a:solidFill>
                <a:latin typeface="Arial"/>
                <a:cs typeface="Arial"/>
              </a:rPr>
              <a:t> </a:t>
            </a:r>
            <a:r>
              <a:rPr sz="1300" spc="-5" dirty="0">
                <a:solidFill>
                  <a:srgbClr val="0164A3"/>
                </a:solidFill>
                <a:latin typeface="Arial"/>
                <a:cs typeface="Arial"/>
              </a:rPr>
              <a:t>intensity:</a:t>
            </a:r>
            <a:endParaRPr sz="1300" dirty="0">
              <a:latin typeface="Arial"/>
              <a:cs typeface="Arial"/>
            </a:endParaRPr>
          </a:p>
          <a:p>
            <a:pPr marL="355600" marR="466725" indent="-342900">
              <a:lnSpc>
                <a:spcPct val="100000"/>
              </a:lnSpc>
              <a:spcBef>
                <a:spcPts val="285"/>
              </a:spcBef>
              <a:buFont typeface="Arial"/>
              <a:buChar char="•"/>
              <a:tabLst>
                <a:tab pos="354965" algn="l"/>
                <a:tab pos="355600" algn="l"/>
              </a:tabLst>
            </a:pPr>
            <a:r>
              <a:rPr sz="1300" b="1" dirty="0">
                <a:solidFill>
                  <a:srgbClr val="0164A3"/>
                </a:solidFill>
                <a:latin typeface="Arial"/>
                <a:cs typeface="Arial"/>
              </a:rPr>
              <a:t>Mild pain </a:t>
            </a:r>
            <a:r>
              <a:rPr sz="1300" b="1" spc="-5" dirty="0">
                <a:solidFill>
                  <a:srgbClr val="0164A3"/>
                </a:solidFill>
                <a:latin typeface="Arial"/>
                <a:cs typeface="Arial"/>
              </a:rPr>
              <a:t>(1-3</a:t>
            </a:r>
            <a:r>
              <a:rPr sz="1300" spc="-5" dirty="0">
                <a:solidFill>
                  <a:srgbClr val="0164A3"/>
                </a:solidFill>
                <a:latin typeface="Arial"/>
                <a:cs typeface="Arial"/>
              </a:rPr>
              <a:t>) </a:t>
            </a:r>
            <a:r>
              <a:rPr sz="1300" dirty="0">
                <a:solidFill>
                  <a:srgbClr val="0164A3"/>
                </a:solidFill>
                <a:latin typeface="Arial"/>
                <a:cs typeface="Arial"/>
              </a:rPr>
              <a:t>– </a:t>
            </a:r>
            <a:r>
              <a:rPr sz="1300" spc="-5" dirty="0">
                <a:solidFill>
                  <a:srgbClr val="0164A3"/>
                </a:solidFill>
                <a:latin typeface="Arial"/>
                <a:cs typeface="Arial"/>
              </a:rPr>
              <a:t>non opioid analgesics, ex. Tylenol or NSAIDS </a:t>
            </a:r>
            <a:endParaRPr lang="en-US" sz="1300" spc="-5" dirty="0" smtClean="0">
              <a:solidFill>
                <a:srgbClr val="0164A3"/>
              </a:solidFill>
              <a:latin typeface="Arial"/>
              <a:cs typeface="Arial"/>
            </a:endParaRPr>
          </a:p>
          <a:p>
            <a:pPr marL="355600" marR="466725" indent="-342900">
              <a:lnSpc>
                <a:spcPct val="100000"/>
              </a:lnSpc>
              <a:spcBef>
                <a:spcPts val="285"/>
              </a:spcBef>
              <a:buFont typeface="Arial"/>
              <a:buChar char="•"/>
              <a:tabLst>
                <a:tab pos="354965" algn="l"/>
                <a:tab pos="355600" algn="l"/>
              </a:tabLst>
            </a:pPr>
            <a:r>
              <a:rPr sz="1300" b="1" dirty="0" smtClean="0">
                <a:solidFill>
                  <a:srgbClr val="0164A3"/>
                </a:solidFill>
                <a:latin typeface="Arial"/>
                <a:cs typeface="Arial"/>
              </a:rPr>
              <a:t>Moderate </a:t>
            </a:r>
            <a:r>
              <a:rPr sz="1300" b="1" dirty="0">
                <a:solidFill>
                  <a:srgbClr val="0164A3"/>
                </a:solidFill>
                <a:latin typeface="Arial"/>
                <a:cs typeface="Arial"/>
              </a:rPr>
              <a:t>pain (4-6) </a:t>
            </a:r>
            <a:r>
              <a:rPr sz="1300" dirty="0">
                <a:solidFill>
                  <a:srgbClr val="0164A3"/>
                </a:solidFill>
                <a:latin typeface="Arial"/>
                <a:cs typeface="Arial"/>
              </a:rPr>
              <a:t>- </a:t>
            </a:r>
            <a:r>
              <a:rPr sz="1300" spc="-5" dirty="0">
                <a:solidFill>
                  <a:srgbClr val="0164A3"/>
                </a:solidFill>
                <a:latin typeface="Arial"/>
                <a:cs typeface="Arial"/>
              </a:rPr>
              <a:t>non opioid analgesics in </a:t>
            </a:r>
            <a:r>
              <a:rPr sz="1300" spc="-320" dirty="0">
                <a:solidFill>
                  <a:srgbClr val="0164A3"/>
                </a:solidFill>
                <a:latin typeface="Arial"/>
                <a:cs typeface="Arial"/>
              </a:rPr>
              <a:t> </a:t>
            </a:r>
            <a:r>
              <a:rPr sz="1300" spc="-5" dirty="0">
                <a:solidFill>
                  <a:srgbClr val="0164A3"/>
                </a:solidFill>
                <a:latin typeface="Arial"/>
                <a:cs typeface="Arial"/>
              </a:rPr>
              <a:t>addition</a:t>
            </a:r>
            <a:r>
              <a:rPr sz="1300" spc="-25" dirty="0">
                <a:solidFill>
                  <a:srgbClr val="0164A3"/>
                </a:solidFill>
                <a:latin typeface="Arial"/>
                <a:cs typeface="Arial"/>
              </a:rPr>
              <a:t> </a:t>
            </a:r>
            <a:r>
              <a:rPr sz="1300" spc="-5" dirty="0">
                <a:solidFill>
                  <a:srgbClr val="0164A3"/>
                </a:solidFill>
                <a:latin typeface="Arial"/>
                <a:cs typeface="Arial"/>
              </a:rPr>
              <a:t>to low dose opioids</a:t>
            </a:r>
            <a:endParaRPr sz="1300" dirty="0">
              <a:latin typeface="Arial"/>
              <a:cs typeface="Arial"/>
            </a:endParaRPr>
          </a:p>
          <a:p>
            <a:pPr marL="355600" indent="-342900">
              <a:lnSpc>
                <a:spcPct val="100000"/>
              </a:lnSpc>
              <a:spcBef>
                <a:spcPts val="290"/>
              </a:spcBef>
              <a:buFont typeface="Arial"/>
              <a:buChar char="•"/>
              <a:tabLst>
                <a:tab pos="354965" algn="l"/>
                <a:tab pos="355600" algn="l"/>
              </a:tabLst>
            </a:pPr>
            <a:r>
              <a:rPr sz="1300" b="1" spc="-5" dirty="0">
                <a:solidFill>
                  <a:srgbClr val="0164A3"/>
                </a:solidFill>
                <a:latin typeface="Arial"/>
                <a:cs typeface="Arial"/>
              </a:rPr>
              <a:t>Severe</a:t>
            </a:r>
            <a:r>
              <a:rPr sz="1300" b="1" spc="-25" dirty="0">
                <a:solidFill>
                  <a:srgbClr val="0164A3"/>
                </a:solidFill>
                <a:latin typeface="Arial"/>
                <a:cs typeface="Arial"/>
              </a:rPr>
              <a:t> </a:t>
            </a:r>
            <a:r>
              <a:rPr sz="1300" b="1" dirty="0">
                <a:solidFill>
                  <a:srgbClr val="0164A3"/>
                </a:solidFill>
                <a:latin typeface="Arial"/>
                <a:cs typeface="Arial"/>
              </a:rPr>
              <a:t>pain</a:t>
            </a:r>
            <a:r>
              <a:rPr sz="1300" b="1" spc="5" dirty="0">
                <a:solidFill>
                  <a:srgbClr val="0164A3"/>
                </a:solidFill>
                <a:latin typeface="Arial"/>
                <a:cs typeface="Arial"/>
              </a:rPr>
              <a:t> </a:t>
            </a:r>
            <a:r>
              <a:rPr sz="1300" b="1" spc="-5" dirty="0">
                <a:solidFill>
                  <a:srgbClr val="0164A3"/>
                </a:solidFill>
                <a:latin typeface="Arial"/>
                <a:cs typeface="Arial"/>
              </a:rPr>
              <a:t>(7-10)</a:t>
            </a:r>
            <a:r>
              <a:rPr sz="1300" b="1" spc="-20" dirty="0">
                <a:solidFill>
                  <a:srgbClr val="0164A3"/>
                </a:solidFill>
                <a:latin typeface="Arial"/>
                <a:cs typeface="Arial"/>
              </a:rPr>
              <a:t> </a:t>
            </a:r>
            <a:r>
              <a:rPr sz="1300" dirty="0">
                <a:solidFill>
                  <a:srgbClr val="0164A3"/>
                </a:solidFill>
                <a:latin typeface="Arial"/>
                <a:cs typeface="Arial"/>
              </a:rPr>
              <a:t>–</a:t>
            </a:r>
            <a:r>
              <a:rPr sz="1300" spc="-10" dirty="0">
                <a:solidFill>
                  <a:srgbClr val="0164A3"/>
                </a:solidFill>
                <a:latin typeface="Arial"/>
                <a:cs typeface="Arial"/>
              </a:rPr>
              <a:t> </a:t>
            </a:r>
            <a:r>
              <a:rPr sz="1300" spc="-5" dirty="0">
                <a:solidFill>
                  <a:srgbClr val="0164A3"/>
                </a:solidFill>
                <a:latin typeface="Arial"/>
                <a:cs typeface="Arial"/>
              </a:rPr>
              <a:t>non</a:t>
            </a:r>
            <a:r>
              <a:rPr sz="1300" spc="-10" dirty="0">
                <a:solidFill>
                  <a:srgbClr val="0164A3"/>
                </a:solidFill>
                <a:latin typeface="Arial"/>
                <a:cs typeface="Arial"/>
              </a:rPr>
              <a:t> </a:t>
            </a:r>
            <a:r>
              <a:rPr sz="1300" spc="-5" dirty="0">
                <a:solidFill>
                  <a:srgbClr val="0164A3"/>
                </a:solidFill>
                <a:latin typeface="Arial"/>
                <a:cs typeface="Arial"/>
              </a:rPr>
              <a:t>opioid</a:t>
            </a:r>
            <a:r>
              <a:rPr sz="1300" spc="-25" dirty="0">
                <a:solidFill>
                  <a:srgbClr val="0164A3"/>
                </a:solidFill>
                <a:latin typeface="Arial"/>
                <a:cs typeface="Arial"/>
              </a:rPr>
              <a:t> </a:t>
            </a:r>
            <a:r>
              <a:rPr sz="1300" spc="-5" dirty="0">
                <a:solidFill>
                  <a:srgbClr val="0164A3"/>
                </a:solidFill>
                <a:latin typeface="Arial"/>
                <a:cs typeface="Arial"/>
              </a:rPr>
              <a:t>analgesics</a:t>
            </a:r>
            <a:r>
              <a:rPr sz="1300" spc="-25" dirty="0">
                <a:solidFill>
                  <a:srgbClr val="0164A3"/>
                </a:solidFill>
                <a:latin typeface="Arial"/>
                <a:cs typeface="Arial"/>
              </a:rPr>
              <a:t> </a:t>
            </a:r>
            <a:r>
              <a:rPr sz="1300" spc="-5" dirty="0">
                <a:solidFill>
                  <a:srgbClr val="0164A3"/>
                </a:solidFill>
                <a:latin typeface="Arial"/>
                <a:cs typeface="Arial"/>
              </a:rPr>
              <a:t>in</a:t>
            </a:r>
            <a:r>
              <a:rPr sz="1300" spc="-15" dirty="0">
                <a:solidFill>
                  <a:srgbClr val="0164A3"/>
                </a:solidFill>
                <a:latin typeface="Arial"/>
                <a:cs typeface="Arial"/>
              </a:rPr>
              <a:t> </a:t>
            </a:r>
            <a:r>
              <a:rPr sz="1300" spc="-5" dirty="0">
                <a:solidFill>
                  <a:srgbClr val="0164A3"/>
                </a:solidFill>
                <a:latin typeface="Arial"/>
                <a:cs typeface="Arial"/>
              </a:rPr>
              <a:t>addition</a:t>
            </a:r>
            <a:r>
              <a:rPr sz="1300" spc="-10" dirty="0">
                <a:solidFill>
                  <a:srgbClr val="0164A3"/>
                </a:solidFill>
                <a:latin typeface="Arial"/>
                <a:cs typeface="Arial"/>
              </a:rPr>
              <a:t> </a:t>
            </a:r>
            <a:r>
              <a:rPr sz="1300" spc="-5" dirty="0">
                <a:solidFill>
                  <a:srgbClr val="0164A3"/>
                </a:solidFill>
                <a:latin typeface="Arial"/>
                <a:cs typeface="Arial"/>
              </a:rPr>
              <a:t>to</a:t>
            </a:r>
            <a:r>
              <a:rPr sz="1300" spc="-15" dirty="0">
                <a:solidFill>
                  <a:srgbClr val="0164A3"/>
                </a:solidFill>
                <a:latin typeface="Arial"/>
                <a:cs typeface="Arial"/>
              </a:rPr>
              <a:t> </a:t>
            </a:r>
            <a:r>
              <a:rPr sz="1300" spc="-5" dirty="0">
                <a:solidFill>
                  <a:srgbClr val="0164A3"/>
                </a:solidFill>
                <a:latin typeface="Arial"/>
                <a:cs typeface="Arial"/>
              </a:rPr>
              <a:t>higher</a:t>
            </a:r>
            <a:r>
              <a:rPr sz="1300" spc="-15" dirty="0">
                <a:solidFill>
                  <a:srgbClr val="0164A3"/>
                </a:solidFill>
                <a:latin typeface="Arial"/>
                <a:cs typeface="Arial"/>
              </a:rPr>
              <a:t> </a:t>
            </a:r>
            <a:r>
              <a:rPr sz="1300" spc="-5" dirty="0">
                <a:solidFill>
                  <a:srgbClr val="0164A3"/>
                </a:solidFill>
                <a:latin typeface="Arial"/>
                <a:cs typeface="Arial"/>
              </a:rPr>
              <a:t>strength</a:t>
            </a:r>
            <a:r>
              <a:rPr sz="1300" spc="-15" dirty="0">
                <a:solidFill>
                  <a:srgbClr val="0164A3"/>
                </a:solidFill>
                <a:latin typeface="Arial"/>
                <a:cs typeface="Arial"/>
              </a:rPr>
              <a:t> </a:t>
            </a:r>
            <a:r>
              <a:rPr sz="1300" spc="-5" dirty="0">
                <a:solidFill>
                  <a:srgbClr val="0164A3"/>
                </a:solidFill>
                <a:latin typeface="Arial"/>
                <a:cs typeface="Arial"/>
              </a:rPr>
              <a:t>opioids</a:t>
            </a:r>
            <a:endParaRPr sz="1300" dirty="0">
              <a:latin typeface="Arial"/>
              <a:cs typeface="Arial"/>
            </a:endParaRPr>
          </a:p>
          <a:p>
            <a:pPr>
              <a:lnSpc>
                <a:spcPct val="100000"/>
              </a:lnSpc>
            </a:pPr>
            <a:endParaRPr sz="1300" dirty="0">
              <a:latin typeface="Arial"/>
              <a:cs typeface="Arial"/>
            </a:endParaRPr>
          </a:p>
          <a:p>
            <a:pPr marL="12700" marR="142240">
              <a:lnSpc>
                <a:spcPct val="100000"/>
              </a:lnSpc>
              <a:spcBef>
                <a:spcPts val="5"/>
              </a:spcBef>
            </a:pPr>
            <a:r>
              <a:rPr sz="1300" spc="-5" dirty="0">
                <a:solidFill>
                  <a:srgbClr val="0164A3"/>
                </a:solidFill>
                <a:latin typeface="Arial"/>
                <a:cs typeface="Arial"/>
              </a:rPr>
              <a:t>Utilizing </a:t>
            </a:r>
            <a:r>
              <a:rPr sz="1300" dirty="0">
                <a:solidFill>
                  <a:srgbClr val="0164A3"/>
                </a:solidFill>
                <a:latin typeface="Arial"/>
                <a:cs typeface="Arial"/>
              </a:rPr>
              <a:t>a </a:t>
            </a:r>
            <a:r>
              <a:rPr sz="1300" spc="-5" dirty="0">
                <a:solidFill>
                  <a:srgbClr val="0164A3"/>
                </a:solidFill>
                <a:latin typeface="Arial"/>
                <a:cs typeface="Arial"/>
              </a:rPr>
              <a:t>multimodal approach to manage pain can reduce </a:t>
            </a:r>
            <a:r>
              <a:rPr sz="1300" dirty="0">
                <a:solidFill>
                  <a:srgbClr val="0164A3"/>
                </a:solidFill>
                <a:latin typeface="Arial"/>
                <a:cs typeface="Arial"/>
              </a:rPr>
              <a:t>the </a:t>
            </a:r>
            <a:r>
              <a:rPr sz="1300" spc="-5" dirty="0">
                <a:solidFill>
                  <a:srgbClr val="0164A3"/>
                </a:solidFill>
                <a:latin typeface="Arial"/>
                <a:cs typeface="Arial"/>
              </a:rPr>
              <a:t>side effects related </a:t>
            </a:r>
            <a:r>
              <a:rPr sz="1300" dirty="0">
                <a:solidFill>
                  <a:srgbClr val="0164A3"/>
                </a:solidFill>
                <a:latin typeface="Arial"/>
                <a:cs typeface="Arial"/>
              </a:rPr>
              <a:t>to </a:t>
            </a:r>
            <a:r>
              <a:rPr sz="1300" spc="-5" dirty="0">
                <a:solidFill>
                  <a:srgbClr val="0164A3"/>
                </a:solidFill>
                <a:latin typeface="Arial"/>
                <a:cs typeface="Arial"/>
              </a:rPr>
              <a:t>opioid use, potential over sedation, </a:t>
            </a:r>
            <a:r>
              <a:rPr sz="1300" spc="-320" dirty="0">
                <a:solidFill>
                  <a:srgbClr val="0164A3"/>
                </a:solidFill>
                <a:latin typeface="Arial"/>
                <a:cs typeface="Arial"/>
              </a:rPr>
              <a:t> </a:t>
            </a:r>
            <a:r>
              <a:rPr sz="1300" spc="-5" dirty="0">
                <a:solidFill>
                  <a:srgbClr val="0164A3"/>
                </a:solidFill>
                <a:latin typeface="Arial"/>
                <a:cs typeface="Arial"/>
              </a:rPr>
              <a:t>and</a:t>
            </a:r>
            <a:r>
              <a:rPr sz="1300" spc="-10" dirty="0">
                <a:solidFill>
                  <a:srgbClr val="0164A3"/>
                </a:solidFill>
                <a:latin typeface="Arial"/>
                <a:cs typeface="Arial"/>
              </a:rPr>
              <a:t> </a:t>
            </a:r>
            <a:r>
              <a:rPr sz="1300" dirty="0">
                <a:solidFill>
                  <a:srgbClr val="0164A3"/>
                </a:solidFill>
                <a:latin typeface="Arial"/>
                <a:cs typeface="Arial"/>
              </a:rPr>
              <a:t>risk</a:t>
            </a:r>
            <a:r>
              <a:rPr sz="1300" spc="-5" dirty="0">
                <a:solidFill>
                  <a:srgbClr val="0164A3"/>
                </a:solidFill>
                <a:latin typeface="Arial"/>
                <a:cs typeface="Arial"/>
              </a:rPr>
              <a:t> </a:t>
            </a:r>
            <a:r>
              <a:rPr sz="1300" dirty="0">
                <a:solidFill>
                  <a:srgbClr val="0164A3"/>
                </a:solidFill>
                <a:latin typeface="Arial"/>
                <a:cs typeface="Arial"/>
              </a:rPr>
              <a:t>for</a:t>
            </a:r>
            <a:r>
              <a:rPr sz="1300" spc="-5" dirty="0">
                <a:solidFill>
                  <a:srgbClr val="0164A3"/>
                </a:solidFill>
                <a:latin typeface="Arial"/>
                <a:cs typeface="Arial"/>
              </a:rPr>
              <a:t> adverse</a:t>
            </a:r>
            <a:r>
              <a:rPr sz="1300" spc="-20" dirty="0">
                <a:solidFill>
                  <a:srgbClr val="0164A3"/>
                </a:solidFill>
                <a:latin typeface="Arial"/>
                <a:cs typeface="Arial"/>
              </a:rPr>
              <a:t> </a:t>
            </a:r>
            <a:r>
              <a:rPr sz="1300" spc="-5" dirty="0">
                <a:solidFill>
                  <a:srgbClr val="0164A3"/>
                </a:solidFill>
                <a:latin typeface="Arial"/>
                <a:cs typeface="Arial"/>
              </a:rPr>
              <a:t>outcomes.</a:t>
            </a:r>
            <a:endParaRPr sz="1300" dirty="0">
              <a:latin typeface="Arial"/>
              <a:cs typeface="Arial"/>
            </a:endParaRPr>
          </a:p>
          <a:p>
            <a:pPr>
              <a:lnSpc>
                <a:spcPct val="100000"/>
              </a:lnSpc>
            </a:pPr>
            <a:endParaRPr sz="1300" dirty="0">
              <a:latin typeface="Arial"/>
              <a:cs typeface="Arial"/>
            </a:endParaRPr>
          </a:p>
          <a:p>
            <a:pPr marL="12700" marR="343535">
              <a:lnSpc>
                <a:spcPct val="100000"/>
              </a:lnSpc>
            </a:pPr>
            <a:r>
              <a:rPr sz="1300" spc="-5" dirty="0">
                <a:solidFill>
                  <a:srgbClr val="0164A3"/>
                </a:solidFill>
                <a:latin typeface="Arial"/>
                <a:cs typeface="Arial"/>
              </a:rPr>
              <a:t>Use of the following order sets is highly recommended: Pain Constipation Nausea Protocol and the standard PCA and </a:t>
            </a:r>
            <a:r>
              <a:rPr sz="1300" spc="-320" dirty="0">
                <a:solidFill>
                  <a:srgbClr val="0164A3"/>
                </a:solidFill>
                <a:latin typeface="Arial"/>
                <a:cs typeface="Arial"/>
              </a:rPr>
              <a:t> </a:t>
            </a:r>
            <a:r>
              <a:rPr sz="1300" spc="-5" dirty="0" smtClean="0">
                <a:solidFill>
                  <a:srgbClr val="0070C0"/>
                </a:solidFill>
                <a:latin typeface="Arial"/>
                <a:cs typeface="Arial"/>
              </a:rPr>
              <a:t>Multi</a:t>
            </a:r>
            <a:r>
              <a:rPr lang="en-US" sz="1300" spc="-5" dirty="0" smtClean="0">
                <a:solidFill>
                  <a:srgbClr val="0070C0"/>
                </a:solidFill>
                <a:latin typeface="Arial"/>
                <a:cs typeface="Arial"/>
              </a:rPr>
              <a:t>-Modal</a:t>
            </a:r>
            <a:r>
              <a:rPr sz="1300" spc="-25" dirty="0" smtClean="0">
                <a:solidFill>
                  <a:srgbClr val="0070C0"/>
                </a:solidFill>
                <a:latin typeface="Arial"/>
                <a:cs typeface="Arial"/>
              </a:rPr>
              <a:t> </a:t>
            </a:r>
            <a:r>
              <a:rPr sz="1300" spc="-5" dirty="0">
                <a:solidFill>
                  <a:srgbClr val="0164A3"/>
                </a:solidFill>
                <a:latin typeface="Arial"/>
                <a:cs typeface="Arial"/>
              </a:rPr>
              <a:t>Preop</a:t>
            </a:r>
            <a:r>
              <a:rPr sz="1300" spc="-15" dirty="0">
                <a:solidFill>
                  <a:srgbClr val="0164A3"/>
                </a:solidFill>
                <a:latin typeface="Arial"/>
                <a:cs typeface="Arial"/>
              </a:rPr>
              <a:t> </a:t>
            </a:r>
            <a:r>
              <a:rPr sz="1300" spc="-5" dirty="0">
                <a:solidFill>
                  <a:srgbClr val="0164A3"/>
                </a:solidFill>
                <a:latin typeface="Arial"/>
                <a:cs typeface="Arial"/>
              </a:rPr>
              <a:t>Analgesics.</a:t>
            </a:r>
            <a:endParaRPr sz="1300"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5292"/>
            <a:ext cx="5483861" cy="504625"/>
          </a:xfrm>
          <a:prstGeom prst="rect">
            <a:avLst/>
          </a:prstGeom>
        </p:spPr>
        <p:txBody>
          <a:bodyPr vert="horz" wrap="square" lIns="0" tIns="12065" rIns="0" bIns="0" rtlCol="0">
            <a:spAutoFit/>
          </a:bodyPr>
          <a:lstStyle/>
          <a:p>
            <a:pPr marL="12700">
              <a:lnSpc>
                <a:spcPct val="100000"/>
              </a:lnSpc>
              <a:spcBef>
                <a:spcPts val="95"/>
              </a:spcBef>
            </a:pPr>
            <a:r>
              <a:rPr sz="3200" spc="-10" dirty="0"/>
              <a:t>Infection</a:t>
            </a:r>
            <a:r>
              <a:rPr sz="3200" spc="-35" dirty="0"/>
              <a:t> </a:t>
            </a:r>
            <a:r>
              <a:rPr lang="en-US" sz="3200" spc="-35" dirty="0" smtClean="0"/>
              <a:t>Prevention </a:t>
            </a:r>
            <a:endParaRPr sz="3200" strike="sngStrike" dirty="0"/>
          </a:p>
        </p:txBody>
      </p:sp>
      <p:sp>
        <p:nvSpPr>
          <p:cNvPr id="3" name="object 3"/>
          <p:cNvSpPr txBox="1"/>
          <p:nvPr/>
        </p:nvSpPr>
        <p:spPr>
          <a:xfrm>
            <a:off x="609600" y="1376601"/>
            <a:ext cx="8915400" cy="4798750"/>
          </a:xfrm>
          <a:prstGeom prst="rect">
            <a:avLst/>
          </a:prstGeom>
        </p:spPr>
        <p:txBody>
          <a:bodyPr vert="horz" wrap="square" lIns="0" tIns="12700" rIns="0" bIns="0" rtlCol="0">
            <a:spAutoFit/>
          </a:bodyPr>
          <a:lstStyle/>
          <a:p>
            <a:pPr marL="12700" marR="223520">
              <a:lnSpc>
                <a:spcPct val="100000"/>
              </a:lnSpc>
              <a:spcBef>
                <a:spcPts val="100"/>
              </a:spcBef>
            </a:pPr>
            <a:r>
              <a:rPr sz="1300" b="1" spc="-5" dirty="0">
                <a:solidFill>
                  <a:srgbClr val="0164A3"/>
                </a:solidFill>
                <a:latin typeface="Arial"/>
                <a:cs typeface="Arial"/>
              </a:rPr>
              <a:t>Hand </a:t>
            </a:r>
            <a:r>
              <a:rPr sz="1300" b="1" spc="-10" dirty="0">
                <a:solidFill>
                  <a:srgbClr val="0164A3"/>
                </a:solidFill>
                <a:latin typeface="Arial"/>
                <a:cs typeface="Arial"/>
              </a:rPr>
              <a:t>Hygiene:</a:t>
            </a:r>
            <a:r>
              <a:rPr sz="1300" b="1" spc="-5" dirty="0">
                <a:solidFill>
                  <a:srgbClr val="0164A3"/>
                </a:solidFill>
                <a:latin typeface="Arial"/>
                <a:cs typeface="Arial"/>
              </a:rPr>
              <a:t> </a:t>
            </a:r>
            <a:r>
              <a:rPr sz="1300" spc="-5" dirty="0">
                <a:solidFill>
                  <a:srgbClr val="0164A3"/>
                </a:solidFill>
                <a:latin typeface="Arial"/>
                <a:cs typeface="Arial"/>
              </a:rPr>
              <a:t>Alcohol hand sanitizer is acceptable for use when hands are not visibly soiled. Use soap and water for </a:t>
            </a:r>
            <a:r>
              <a:rPr sz="1300" dirty="0">
                <a:solidFill>
                  <a:srgbClr val="0164A3"/>
                </a:solidFill>
                <a:latin typeface="Arial"/>
                <a:cs typeface="Arial"/>
              </a:rPr>
              <a:t> </a:t>
            </a:r>
            <a:r>
              <a:rPr sz="1300" spc="-5" dirty="0">
                <a:solidFill>
                  <a:srgbClr val="0164A3"/>
                </a:solidFill>
                <a:latin typeface="Arial"/>
                <a:cs typeface="Arial"/>
              </a:rPr>
              <a:t>visibly</a:t>
            </a:r>
            <a:r>
              <a:rPr sz="1300" spc="-15" dirty="0">
                <a:solidFill>
                  <a:srgbClr val="0164A3"/>
                </a:solidFill>
                <a:latin typeface="Arial"/>
                <a:cs typeface="Arial"/>
              </a:rPr>
              <a:t> </a:t>
            </a:r>
            <a:r>
              <a:rPr sz="1300" spc="-5" dirty="0">
                <a:solidFill>
                  <a:srgbClr val="0164A3"/>
                </a:solidFill>
                <a:latin typeface="Arial"/>
                <a:cs typeface="Arial"/>
              </a:rPr>
              <a:t>soiled</a:t>
            </a:r>
            <a:r>
              <a:rPr sz="1300" spc="-10" dirty="0">
                <a:solidFill>
                  <a:srgbClr val="0164A3"/>
                </a:solidFill>
                <a:latin typeface="Arial"/>
                <a:cs typeface="Arial"/>
              </a:rPr>
              <a:t> </a:t>
            </a:r>
            <a:r>
              <a:rPr sz="1300" spc="-5" dirty="0" smtClean="0">
                <a:solidFill>
                  <a:srgbClr val="0164A3"/>
                </a:solidFill>
                <a:latin typeface="Arial"/>
                <a:cs typeface="Arial"/>
              </a:rPr>
              <a:t>hands.</a:t>
            </a:r>
            <a:r>
              <a:rPr lang="en-US" sz="1300" dirty="0">
                <a:latin typeface="Arial"/>
                <a:cs typeface="Arial"/>
              </a:rPr>
              <a:t> </a:t>
            </a:r>
            <a:r>
              <a:rPr lang="en-US" sz="1300" dirty="0" smtClean="0">
                <a:latin typeface="Arial"/>
                <a:cs typeface="Arial"/>
              </a:rPr>
              <a:t> </a:t>
            </a:r>
          </a:p>
          <a:p>
            <a:pPr marL="12700" marR="223520">
              <a:lnSpc>
                <a:spcPct val="100000"/>
              </a:lnSpc>
              <a:spcBef>
                <a:spcPts val="100"/>
              </a:spcBef>
            </a:pPr>
            <a:r>
              <a:rPr lang="en-US" sz="1300" spc="-5" dirty="0" smtClean="0">
                <a:solidFill>
                  <a:srgbClr val="0164A3"/>
                </a:solidFill>
                <a:latin typeface="Arial"/>
                <a:cs typeface="Arial"/>
              </a:rPr>
              <a:t>Perform hand hygiene:</a:t>
            </a:r>
          </a:p>
          <a:p>
            <a:pPr marL="354965" indent="-342900">
              <a:lnSpc>
                <a:spcPct val="100000"/>
              </a:lnSpc>
              <a:spcBef>
                <a:spcPts val="290"/>
              </a:spcBef>
              <a:buChar char="•"/>
              <a:tabLst>
                <a:tab pos="354965" algn="l"/>
                <a:tab pos="355600" algn="l"/>
              </a:tabLst>
            </a:pPr>
            <a:r>
              <a:rPr sz="1300" spc="-5" dirty="0" smtClean="0">
                <a:solidFill>
                  <a:srgbClr val="0164A3"/>
                </a:solidFill>
                <a:latin typeface="Arial"/>
                <a:cs typeface="Arial"/>
              </a:rPr>
              <a:t>Before</a:t>
            </a:r>
            <a:r>
              <a:rPr sz="1300" spc="-30" dirty="0" smtClean="0">
                <a:solidFill>
                  <a:srgbClr val="0164A3"/>
                </a:solidFill>
                <a:latin typeface="Arial"/>
                <a:cs typeface="Arial"/>
              </a:rPr>
              <a:t> </a:t>
            </a:r>
            <a:r>
              <a:rPr sz="1300" spc="-5" dirty="0">
                <a:solidFill>
                  <a:srgbClr val="0164A3"/>
                </a:solidFill>
                <a:latin typeface="Arial"/>
                <a:cs typeface="Arial"/>
              </a:rPr>
              <a:t>and</a:t>
            </a:r>
            <a:r>
              <a:rPr sz="1300" spc="-25" dirty="0">
                <a:solidFill>
                  <a:srgbClr val="0164A3"/>
                </a:solidFill>
                <a:latin typeface="Arial"/>
                <a:cs typeface="Arial"/>
              </a:rPr>
              <a:t> </a:t>
            </a:r>
            <a:r>
              <a:rPr sz="1300" spc="-5" dirty="0">
                <a:solidFill>
                  <a:srgbClr val="0164A3"/>
                </a:solidFill>
                <a:latin typeface="Arial"/>
                <a:cs typeface="Arial"/>
              </a:rPr>
              <a:t>after</a:t>
            </a:r>
            <a:r>
              <a:rPr sz="1300" spc="-15" dirty="0">
                <a:solidFill>
                  <a:srgbClr val="0164A3"/>
                </a:solidFill>
                <a:latin typeface="Arial"/>
                <a:cs typeface="Arial"/>
              </a:rPr>
              <a:t> </a:t>
            </a:r>
            <a:r>
              <a:rPr sz="1300" spc="-5" dirty="0">
                <a:solidFill>
                  <a:srgbClr val="0164A3"/>
                </a:solidFill>
                <a:latin typeface="Arial"/>
                <a:cs typeface="Arial"/>
              </a:rPr>
              <a:t>patient</a:t>
            </a:r>
            <a:r>
              <a:rPr sz="1300" spc="-25" dirty="0">
                <a:solidFill>
                  <a:srgbClr val="0164A3"/>
                </a:solidFill>
                <a:latin typeface="Arial"/>
                <a:cs typeface="Arial"/>
              </a:rPr>
              <a:t> </a:t>
            </a:r>
            <a:r>
              <a:rPr sz="1300" dirty="0">
                <a:solidFill>
                  <a:srgbClr val="0164A3"/>
                </a:solidFill>
                <a:latin typeface="Arial"/>
                <a:cs typeface="Arial"/>
              </a:rPr>
              <a:t>contact</a:t>
            </a:r>
            <a:endParaRPr sz="1300" dirty="0">
              <a:latin typeface="Arial"/>
              <a:cs typeface="Arial"/>
            </a:endParaRPr>
          </a:p>
          <a:p>
            <a:pPr marL="354965" indent="-342900">
              <a:lnSpc>
                <a:spcPct val="100000"/>
              </a:lnSpc>
              <a:spcBef>
                <a:spcPts val="290"/>
              </a:spcBef>
              <a:buChar char="•"/>
              <a:tabLst>
                <a:tab pos="354965" algn="l"/>
                <a:tab pos="355600" algn="l"/>
              </a:tabLst>
            </a:pPr>
            <a:r>
              <a:rPr sz="1300" spc="-5" dirty="0">
                <a:solidFill>
                  <a:srgbClr val="0164A3"/>
                </a:solidFill>
                <a:latin typeface="Arial"/>
                <a:cs typeface="Arial"/>
              </a:rPr>
              <a:t>Before</a:t>
            </a:r>
            <a:r>
              <a:rPr sz="1300" spc="-20" dirty="0">
                <a:solidFill>
                  <a:srgbClr val="0164A3"/>
                </a:solidFill>
                <a:latin typeface="Arial"/>
                <a:cs typeface="Arial"/>
              </a:rPr>
              <a:t> </a:t>
            </a:r>
            <a:r>
              <a:rPr sz="1300" spc="-5" dirty="0">
                <a:solidFill>
                  <a:srgbClr val="0164A3"/>
                </a:solidFill>
                <a:latin typeface="Arial"/>
                <a:cs typeface="Arial"/>
              </a:rPr>
              <a:t>donning</a:t>
            </a:r>
            <a:r>
              <a:rPr sz="1300" spc="-30" dirty="0">
                <a:solidFill>
                  <a:srgbClr val="0164A3"/>
                </a:solidFill>
                <a:latin typeface="Arial"/>
                <a:cs typeface="Arial"/>
              </a:rPr>
              <a:t> </a:t>
            </a:r>
            <a:r>
              <a:rPr sz="1300" spc="-5" dirty="0">
                <a:solidFill>
                  <a:srgbClr val="0164A3"/>
                </a:solidFill>
                <a:latin typeface="Arial"/>
                <a:cs typeface="Arial"/>
              </a:rPr>
              <a:t>and</a:t>
            </a:r>
            <a:r>
              <a:rPr sz="1300" spc="-20" dirty="0">
                <a:solidFill>
                  <a:srgbClr val="0164A3"/>
                </a:solidFill>
                <a:latin typeface="Arial"/>
                <a:cs typeface="Arial"/>
              </a:rPr>
              <a:t> </a:t>
            </a:r>
            <a:r>
              <a:rPr sz="1300" spc="-5" dirty="0">
                <a:solidFill>
                  <a:srgbClr val="0164A3"/>
                </a:solidFill>
                <a:latin typeface="Arial"/>
                <a:cs typeface="Arial"/>
              </a:rPr>
              <a:t>after</a:t>
            </a:r>
            <a:r>
              <a:rPr sz="1300" spc="-15" dirty="0">
                <a:solidFill>
                  <a:srgbClr val="0164A3"/>
                </a:solidFill>
                <a:latin typeface="Arial"/>
                <a:cs typeface="Arial"/>
              </a:rPr>
              <a:t> </a:t>
            </a:r>
            <a:r>
              <a:rPr sz="1300" spc="-5" dirty="0">
                <a:solidFill>
                  <a:srgbClr val="0164A3"/>
                </a:solidFill>
                <a:latin typeface="Arial"/>
                <a:cs typeface="Arial"/>
              </a:rPr>
              <a:t>removing</a:t>
            </a:r>
            <a:r>
              <a:rPr sz="1300" spc="-35" dirty="0">
                <a:solidFill>
                  <a:srgbClr val="0164A3"/>
                </a:solidFill>
                <a:latin typeface="Arial"/>
                <a:cs typeface="Arial"/>
              </a:rPr>
              <a:t> </a:t>
            </a:r>
            <a:r>
              <a:rPr sz="1300" spc="-5" dirty="0">
                <a:solidFill>
                  <a:srgbClr val="0164A3"/>
                </a:solidFill>
                <a:latin typeface="Arial"/>
                <a:cs typeface="Arial"/>
              </a:rPr>
              <a:t>gloves</a:t>
            </a:r>
            <a:endParaRPr sz="1300" dirty="0">
              <a:latin typeface="Arial"/>
              <a:cs typeface="Arial"/>
            </a:endParaRPr>
          </a:p>
          <a:p>
            <a:pPr marL="354965" indent="-342900">
              <a:lnSpc>
                <a:spcPct val="100000"/>
              </a:lnSpc>
              <a:spcBef>
                <a:spcPts val="285"/>
              </a:spcBef>
              <a:buChar char="•"/>
              <a:tabLst>
                <a:tab pos="354965" algn="l"/>
                <a:tab pos="355600" algn="l"/>
              </a:tabLst>
            </a:pPr>
            <a:r>
              <a:rPr sz="1300" spc="-5" dirty="0">
                <a:solidFill>
                  <a:srgbClr val="0164A3"/>
                </a:solidFill>
                <a:latin typeface="Arial"/>
                <a:cs typeface="Arial"/>
              </a:rPr>
              <a:t>Before</a:t>
            </a:r>
            <a:r>
              <a:rPr sz="1300" spc="-30" dirty="0">
                <a:solidFill>
                  <a:srgbClr val="0164A3"/>
                </a:solidFill>
                <a:latin typeface="Arial"/>
                <a:cs typeface="Arial"/>
              </a:rPr>
              <a:t> </a:t>
            </a:r>
            <a:r>
              <a:rPr sz="1300" dirty="0">
                <a:solidFill>
                  <a:srgbClr val="0164A3"/>
                </a:solidFill>
                <a:latin typeface="Arial"/>
                <a:cs typeface="Arial"/>
              </a:rPr>
              <a:t>a</a:t>
            </a:r>
            <a:r>
              <a:rPr sz="1300" spc="-25" dirty="0">
                <a:solidFill>
                  <a:srgbClr val="0164A3"/>
                </a:solidFill>
                <a:latin typeface="Arial"/>
                <a:cs typeface="Arial"/>
              </a:rPr>
              <a:t> </a:t>
            </a:r>
            <a:r>
              <a:rPr sz="1300" spc="-5" dirty="0">
                <a:solidFill>
                  <a:srgbClr val="0164A3"/>
                </a:solidFill>
                <a:latin typeface="Arial"/>
                <a:cs typeface="Arial"/>
              </a:rPr>
              <a:t>clean/aseptic</a:t>
            </a:r>
            <a:r>
              <a:rPr sz="1300" spc="-40" dirty="0">
                <a:solidFill>
                  <a:srgbClr val="0164A3"/>
                </a:solidFill>
                <a:latin typeface="Arial"/>
                <a:cs typeface="Arial"/>
              </a:rPr>
              <a:t> </a:t>
            </a:r>
            <a:r>
              <a:rPr sz="1300" spc="-5" dirty="0">
                <a:solidFill>
                  <a:srgbClr val="0164A3"/>
                </a:solidFill>
                <a:latin typeface="Arial"/>
                <a:cs typeface="Arial"/>
              </a:rPr>
              <a:t>procedure</a:t>
            </a:r>
            <a:endParaRPr sz="1300" dirty="0">
              <a:latin typeface="Arial"/>
              <a:cs typeface="Arial"/>
            </a:endParaRPr>
          </a:p>
          <a:p>
            <a:pPr marL="354965" indent="-342900">
              <a:lnSpc>
                <a:spcPct val="100000"/>
              </a:lnSpc>
              <a:spcBef>
                <a:spcPts val="290"/>
              </a:spcBef>
              <a:buChar char="•"/>
              <a:tabLst>
                <a:tab pos="354965" algn="l"/>
                <a:tab pos="355600" algn="l"/>
              </a:tabLst>
            </a:pPr>
            <a:r>
              <a:rPr sz="1300" spc="-5" dirty="0">
                <a:solidFill>
                  <a:srgbClr val="0164A3"/>
                </a:solidFill>
                <a:latin typeface="Arial"/>
                <a:cs typeface="Arial"/>
              </a:rPr>
              <a:t>After</a:t>
            </a:r>
            <a:r>
              <a:rPr sz="1300" spc="-30" dirty="0">
                <a:solidFill>
                  <a:srgbClr val="0164A3"/>
                </a:solidFill>
                <a:latin typeface="Arial"/>
                <a:cs typeface="Arial"/>
              </a:rPr>
              <a:t> </a:t>
            </a:r>
            <a:r>
              <a:rPr sz="1300" spc="-5" dirty="0">
                <a:solidFill>
                  <a:srgbClr val="0164A3"/>
                </a:solidFill>
                <a:latin typeface="Arial"/>
                <a:cs typeface="Arial"/>
              </a:rPr>
              <a:t>touching</a:t>
            </a:r>
            <a:r>
              <a:rPr sz="1300" spc="-40" dirty="0">
                <a:solidFill>
                  <a:srgbClr val="0164A3"/>
                </a:solidFill>
                <a:latin typeface="Arial"/>
                <a:cs typeface="Arial"/>
              </a:rPr>
              <a:t> </a:t>
            </a:r>
            <a:r>
              <a:rPr sz="1300" spc="-5" dirty="0">
                <a:solidFill>
                  <a:srgbClr val="0164A3"/>
                </a:solidFill>
                <a:latin typeface="Arial"/>
                <a:cs typeface="Arial"/>
              </a:rPr>
              <a:t>patient’s</a:t>
            </a:r>
            <a:r>
              <a:rPr sz="1300" spc="-45" dirty="0">
                <a:solidFill>
                  <a:srgbClr val="0164A3"/>
                </a:solidFill>
                <a:latin typeface="Arial"/>
                <a:cs typeface="Arial"/>
              </a:rPr>
              <a:t> </a:t>
            </a:r>
            <a:r>
              <a:rPr sz="1300" spc="-5" dirty="0">
                <a:solidFill>
                  <a:srgbClr val="0164A3"/>
                </a:solidFill>
                <a:latin typeface="Arial"/>
                <a:cs typeface="Arial"/>
              </a:rPr>
              <a:t>surroundings</a:t>
            </a:r>
            <a:endParaRPr sz="1300" dirty="0">
              <a:latin typeface="Arial"/>
              <a:cs typeface="Arial"/>
            </a:endParaRPr>
          </a:p>
          <a:p>
            <a:pPr marL="354965" indent="-342900">
              <a:lnSpc>
                <a:spcPct val="100000"/>
              </a:lnSpc>
              <a:spcBef>
                <a:spcPts val="285"/>
              </a:spcBef>
              <a:buChar char="•"/>
              <a:tabLst>
                <a:tab pos="354965" algn="l"/>
                <a:tab pos="355600" algn="l"/>
              </a:tabLst>
            </a:pPr>
            <a:r>
              <a:rPr sz="1300" spc="-5" dirty="0">
                <a:solidFill>
                  <a:srgbClr val="0164A3"/>
                </a:solidFill>
                <a:latin typeface="Arial"/>
                <a:cs typeface="Arial"/>
              </a:rPr>
              <a:t>After</a:t>
            </a:r>
            <a:r>
              <a:rPr sz="1300" spc="-10" dirty="0">
                <a:solidFill>
                  <a:srgbClr val="0164A3"/>
                </a:solidFill>
                <a:latin typeface="Arial"/>
                <a:cs typeface="Arial"/>
              </a:rPr>
              <a:t> </a:t>
            </a:r>
            <a:r>
              <a:rPr sz="1300" spc="-5" dirty="0">
                <a:solidFill>
                  <a:srgbClr val="0164A3"/>
                </a:solidFill>
                <a:latin typeface="Arial"/>
                <a:cs typeface="Arial"/>
              </a:rPr>
              <a:t>contact</a:t>
            </a:r>
            <a:r>
              <a:rPr sz="1300" spc="-10" dirty="0">
                <a:solidFill>
                  <a:srgbClr val="0164A3"/>
                </a:solidFill>
                <a:latin typeface="Arial"/>
                <a:cs typeface="Arial"/>
              </a:rPr>
              <a:t> </a:t>
            </a:r>
            <a:r>
              <a:rPr sz="1300" spc="-5" dirty="0">
                <a:solidFill>
                  <a:srgbClr val="0164A3"/>
                </a:solidFill>
                <a:latin typeface="Arial"/>
                <a:cs typeface="Arial"/>
              </a:rPr>
              <a:t>with</a:t>
            </a:r>
            <a:r>
              <a:rPr sz="1300" spc="-10" dirty="0">
                <a:solidFill>
                  <a:srgbClr val="0164A3"/>
                </a:solidFill>
                <a:latin typeface="Arial"/>
                <a:cs typeface="Arial"/>
              </a:rPr>
              <a:t> </a:t>
            </a:r>
            <a:r>
              <a:rPr sz="1300" spc="-5" dirty="0">
                <a:solidFill>
                  <a:srgbClr val="0164A3"/>
                </a:solidFill>
                <a:latin typeface="Arial"/>
                <a:cs typeface="Arial"/>
              </a:rPr>
              <a:t>blood</a:t>
            </a:r>
            <a:r>
              <a:rPr sz="1300" spc="-30" dirty="0">
                <a:solidFill>
                  <a:srgbClr val="0164A3"/>
                </a:solidFill>
                <a:latin typeface="Arial"/>
                <a:cs typeface="Arial"/>
              </a:rPr>
              <a:t> </a:t>
            </a:r>
            <a:r>
              <a:rPr sz="1300" spc="-5" dirty="0">
                <a:solidFill>
                  <a:srgbClr val="0164A3"/>
                </a:solidFill>
                <a:latin typeface="Arial"/>
                <a:cs typeface="Arial"/>
              </a:rPr>
              <a:t>or</a:t>
            </a:r>
            <a:r>
              <a:rPr sz="1300" spc="-10" dirty="0">
                <a:solidFill>
                  <a:srgbClr val="0164A3"/>
                </a:solidFill>
                <a:latin typeface="Arial"/>
                <a:cs typeface="Arial"/>
              </a:rPr>
              <a:t> </a:t>
            </a:r>
            <a:r>
              <a:rPr sz="1300" spc="-5" dirty="0">
                <a:solidFill>
                  <a:srgbClr val="0164A3"/>
                </a:solidFill>
                <a:latin typeface="Arial"/>
                <a:cs typeface="Arial"/>
              </a:rPr>
              <a:t>body</a:t>
            </a:r>
            <a:r>
              <a:rPr sz="1300" spc="-15" dirty="0">
                <a:solidFill>
                  <a:srgbClr val="0164A3"/>
                </a:solidFill>
                <a:latin typeface="Arial"/>
                <a:cs typeface="Arial"/>
              </a:rPr>
              <a:t> </a:t>
            </a:r>
            <a:r>
              <a:rPr sz="1300" dirty="0" smtClean="0">
                <a:solidFill>
                  <a:srgbClr val="0164A3"/>
                </a:solidFill>
                <a:latin typeface="Arial"/>
                <a:cs typeface="Arial"/>
              </a:rPr>
              <a:t>fluid</a:t>
            </a:r>
            <a:endParaRPr lang="en-US" sz="1300" dirty="0">
              <a:latin typeface="Arial"/>
              <a:cs typeface="Arial"/>
            </a:endParaRPr>
          </a:p>
          <a:p>
            <a:pPr marL="12065">
              <a:lnSpc>
                <a:spcPct val="100000"/>
              </a:lnSpc>
              <a:spcBef>
                <a:spcPts val="285"/>
              </a:spcBef>
              <a:tabLst>
                <a:tab pos="354965" algn="l"/>
                <a:tab pos="355600" algn="l"/>
              </a:tabLst>
            </a:pPr>
            <a:r>
              <a:rPr lang="en-US" sz="1300" spc="-5" dirty="0" smtClean="0">
                <a:solidFill>
                  <a:srgbClr val="0070C0"/>
                </a:solidFill>
                <a:latin typeface="Arial"/>
                <a:cs typeface="Arial"/>
              </a:rPr>
              <a:t>Perform hand hygiene between patient encounters.  Avoid taking computer or non-dedicated equipment into rooms.  </a:t>
            </a:r>
          </a:p>
          <a:p>
            <a:pPr marL="12700" marR="5080">
              <a:lnSpc>
                <a:spcPct val="100000"/>
              </a:lnSpc>
            </a:pPr>
            <a:endParaRPr lang="en-US" sz="1300" spc="-5" dirty="0">
              <a:solidFill>
                <a:srgbClr val="0070C0"/>
              </a:solidFill>
              <a:latin typeface="Arial"/>
              <a:cs typeface="Arial"/>
            </a:endParaRPr>
          </a:p>
          <a:p>
            <a:pPr marL="12700">
              <a:lnSpc>
                <a:spcPct val="100000"/>
              </a:lnSpc>
              <a:spcBef>
                <a:spcPts val="810"/>
              </a:spcBef>
            </a:pPr>
            <a:r>
              <a:rPr sz="1300" b="1" dirty="0" smtClean="0">
                <a:solidFill>
                  <a:srgbClr val="0164A3"/>
                </a:solidFill>
                <a:latin typeface="Arial"/>
                <a:cs typeface="Arial"/>
              </a:rPr>
              <a:t>Prevent</a:t>
            </a:r>
            <a:r>
              <a:rPr sz="1300" b="1" spc="-10" dirty="0" smtClean="0">
                <a:solidFill>
                  <a:srgbClr val="0164A3"/>
                </a:solidFill>
                <a:latin typeface="Arial"/>
                <a:cs typeface="Arial"/>
              </a:rPr>
              <a:t> </a:t>
            </a:r>
            <a:r>
              <a:rPr sz="1300" b="1" dirty="0">
                <a:solidFill>
                  <a:srgbClr val="0164A3"/>
                </a:solidFill>
                <a:latin typeface="Arial"/>
                <a:cs typeface="Arial"/>
              </a:rPr>
              <a:t>the</a:t>
            </a:r>
            <a:r>
              <a:rPr sz="1300" b="1" spc="-5" dirty="0">
                <a:solidFill>
                  <a:srgbClr val="0164A3"/>
                </a:solidFill>
                <a:latin typeface="Arial"/>
                <a:cs typeface="Arial"/>
              </a:rPr>
              <a:t> </a:t>
            </a:r>
            <a:r>
              <a:rPr sz="1300" b="1" dirty="0">
                <a:solidFill>
                  <a:srgbClr val="0164A3"/>
                </a:solidFill>
                <a:latin typeface="Arial"/>
                <a:cs typeface="Arial"/>
              </a:rPr>
              <a:t>Spread</a:t>
            </a:r>
            <a:r>
              <a:rPr sz="1300" b="1" spc="-10" dirty="0">
                <a:solidFill>
                  <a:srgbClr val="0164A3"/>
                </a:solidFill>
                <a:latin typeface="Arial"/>
                <a:cs typeface="Arial"/>
              </a:rPr>
              <a:t> </a:t>
            </a:r>
            <a:r>
              <a:rPr sz="1300" b="1" dirty="0">
                <a:solidFill>
                  <a:srgbClr val="0164A3"/>
                </a:solidFill>
                <a:latin typeface="Arial"/>
                <a:cs typeface="Arial"/>
              </a:rPr>
              <a:t>of</a:t>
            </a:r>
            <a:r>
              <a:rPr sz="1300" b="1" spc="-5" dirty="0">
                <a:solidFill>
                  <a:srgbClr val="0164A3"/>
                </a:solidFill>
                <a:latin typeface="Arial"/>
                <a:cs typeface="Arial"/>
              </a:rPr>
              <a:t> Multi-Drug Resist</a:t>
            </a:r>
            <a:r>
              <a:rPr sz="1300" b="1" spc="-15" dirty="0">
                <a:solidFill>
                  <a:srgbClr val="0164A3"/>
                </a:solidFill>
                <a:latin typeface="Arial"/>
                <a:cs typeface="Arial"/>
              </a:rPr>
              <a:t> </a:t>
            </a:r>
            <a:r>
              <a:rPr sz="1300" b="1" spc="-5" dirty="0">
                <a:solidFill>
                  <a:srgbClr val="0164A3"/>
                </a:solidFill>
                <a:latin typeface="Arial"/>
                <a:cs typeface="Arial"/>
              </a:rPr>
              <a:t>ant </a:t>
            </a:r>
            <a:r>
              <a:rPr sz="1300" b="1" dirty="0">
                <a:solidFill>
                  <a:srgbClr val="0164A3"/>
                </a:solidFill>
                <a:latin typeface="Arial"/>
                <a:cs typeface="Arial"/>
              </a:rPr>
              <a:t>Organisms</a:t>
            </a:r>
            <a:endParaRPr sz="1300" dirty="0">
              <a:latin typeface="Arial"/>
              <a:cs typeface="Arial"/>
            </a:endParaRPr>
          </a:p>
          <a:p>
            <a:pPr marL="12700" marR="430530">
              <a:lnSpc>
                <a:spcPct val="100000"/>
              </a:lnSpc>
              <a:spcBef>
                <a:spcPts val="285"/>
              </a:spcBef>
            </a:pPr>
            <a:r>
              <a:rPr sz="1300" spc="-5" dirty="0" smtClean="0">
                <a:solidFill>
                  <a:srgbClr val="0164A3"/>
                </a:solidFill>
                <a:latin typeface="Arial"/>
                <a:cs typeface="Arial"/>
              </a:rPr>
              <a:t>For patients with suspected or known MRSA, ESBL, or VRE follow standard precautions.</a:t>
            </a:r>
            <a:r>
              <a:rPr sz="1300" dirty="0" smtClean="0">
                <a:solidFill>
                  <a:srgbClr val="0164A3"/>
                </a:solidFill>
                <a:latin typeface="Arial"/>
                <a:cs typeface="Arial"/>
              </a:rPr>
              <a:t> </a:t>
            </a:r>
            <a:r>
              <a:rPr sz="1300" spc="-5" dirty="0" smtClean="0">
                <a:solidFill>
                  <a:srgbClr val="0164A3"/>
                </a:solidFill>
                <a:latin typeface="Arial"/>
                <a:cs typeface="Arial"/>
              </a:rPr>
              <a:t>Patients with uncontained </a:t>
            </a:r>
            <a:r>
              <a:rPr sz="1300" dirty="0" smtClean="0">
                <a:solidFill>
                  <a:srgbClr val="0164A3"/>
                </a:solidFill>
                <a:latin typeface="Arial"/>
                <a:cs typeface="Arial"/>
              </a:rPr>
              <a:t> </a:t>
            </a:r>
            <a:r>
              <a:rPr sz="1300" spc="-5" dirty="0" smtClean="0">
                <a:solidFill>
                  <a:srgbClr val="0164A3"/>
                </a:solidFill>
                <a:latin typeface="Arial"/>
                <a:cs typeface="Arial"/>
              </a:rPr>
              <a:t>drainage</a:t>
            </a:r>
            <a:r>
              <a:rPr sz="1300" spc="-25" dirty="0" smtClean="0">
                <a:solidFill>
                  <a:srgbClr val="0164A3"/>
                </a:solidFill>
                <a:latin typeface="Arial"/>
                <a:cs typeface="Arial"/>
              </a:rPr>
              <a:t> </a:t>
            </a:r>
            <a:r>
              <a:rPr sz="1300" spc="-5" dirty="0" smtClean="0">
                <a:solidFill>
                  <a:srgbClr val="0164A3"/>
                </a:solidFill>
                <a:latin typeface="Arial"/>
                <a:cs typeface="Arial"/>
              </a:rPr>
              <a:t>or</a:t>
            </a:r>
            <a:r>
              <a:rPr sz="1300" dirty="0" smtClean="0">
                <a:solidFill>
                  <a:srgbClr val="0164A3"/>
                </a:solidFill>
                <a:latin typeface="Arial"/>
                <a:cs typeface="Arial"/>
              </a:rPr>
              <a:t> </a:t>
            </a:r>
            <a:r>
              <a:rPr sz="1300" spc="-5" dirty="0" smtClean="0">
                <a:solidFill>
                  <a:srgbClr val="0164A3"/>
                </a:solidFill>
                <a:latin typeface="Arial"/>
                <a:cs typeface="Arial"/>
              </a:rPr>
              <a:t>history</a:t>
            </a:r>
            <a:r>
              <a:rPr sz="1300" spc="-15" dirty="0" smtClean="0">
                <a:solidFill>
                  <a:srgbClr val="0164A3"/>
                </a:solidFill>
                <a:latin typeface="Arial"/>
                <a:cs typeface="Arial"/>
              </a:rPr>
              <a:t> </a:t>
            </a:r>
            <a:r>
              <a:rPr sz="1300" spc="-5" dirty="0" smtClean="0">
                <a:solidFill>
                  <a:srgbClr val="0164A3"/>
                </a:solidFill>
                <a:latin typeface="Arial"/>
                <a:cs typeface="Arial"/>
              </a:rPr>
              <a:t>of</a:t>
            </a:r>
            <a:r>
              <a:rPr sz="1300" dirty="0" smtClean="0">
                <a:solidFill>
                  <a:srgbClr val="0164A3"/>
                </a:solidFill>
                <a:latin typeface="Arial"/>
                <a:cs typeface="Arial"/>
              </a:rPr>
              <a:t> </a:t>
            </a:r>
            <a:r>
              <a:rPr sz="1300" spc="-5" dirty="0" smtClean="0">
                <a:solidFill>
                  <a:srgbClr val="0164A3"/>
                </a:solidFill>
                <a:latin typeface="Arial"/>
                <a:cs typeface="Arial"/>
              </a:rPr>
              <a:t>CRE</a:t>
            </a:r>
            <a:r>
              <a:rPr sz="1300" dirty="0" smtClean="0">
                <a:solidFill>
                  <a:srgbClr val="0164A3"/>
                </a:solidFill>
                <a:latin typeface="Arial"/>
                <a:cs typeface="Arial"/>
              </a:rPr>
              <a:t> </a:t>
            </a:r>
            <a:r>
              <a:rPr sz="1300" spc="-5" dirty="0" smtClean="0">
                <a:solidFill>
                  <a:srgbClr val="0164A3"/>
                </a:solidFill>
                <a:latin typeface="Arial"/>
                <a:cs typeface="Arial"/>
              </a:rPr>
              <a:t>or</a:t>
            </a:r>
            <a:r>
              <a:rPr sz="1300" dirty="0" smtClean="0">
                <a:solidFill>
                  <a:srgbClr val="0164A3"/>
                </a:solidFill>
                <a:latin typeface="Arial"/>
                <a:cs typeface="Arial"/>
              </a:rPr>
              <a:t> </a:t>
            </a:r>
            <a:r>
              <a:rPr sz="1300" spc="-5" dirty="0" smtClean="0">
                <a:solidFill>
                  <a:srgbClr val="0164A3"/>
                </a:solidFill>
                <a:latin typeface="Arial"/>
                <a:cs typeface="Arial"/>
              </a:rPr>
              <a:t>candida</a:t>
            </a:r>
            <a:r>
              <a:rPr sz="1300" spc="-10" dirty="0" smtClean="0">
                <a:solidFill>
                  <a:srgbClr val="0164A3"/>
                </a:solidFill>
                <a:latin typeface="Arial"/>
                <a:cs typeface="Arial"/>
              </a:rPr>
              <a:t> </a:t>
            </a:r>
            <a:r>
              <a:rPr sz="1300" spc="-5" dirty="0" err="1" smtClean="0">
                <a:solidFill>
                  <a:srgbClr val="0164A3"/>
                </a:solidFill>
                <a:latin typeface="Arial"/>
                <a:cs typeface="Arial"/>
              </a:rPr>
              <a:t>auris</a:t>
            </a:r>
            <a:r>
              <a:rPr sz="1300" spc="-20" dirty="0" smtClean="0">
                <a:solidFill>
                  <a:srgbClr val="0164A3"/>
                </a:solidFill>
                <a:latin typeface="Arial"/>
                <a:cs typeface="Arial"/>
              </a:rPr>
              <a:t> </a:t>
            </a:r>
            <a:r>
              <a:rPr sz="1300" spc="-5" dirty="0" smtClean="0">
                <a:solidFill>
                  <a:srgbClr val="0164A3"/>
                </a:solidFill>
                <a:latin typeface="Arial"/>
                <a:cs typeface="Arial"/>
              </a:rPr>
              <a:t>should</a:t>
            </a:r>
            <a:r>
              <a:rPr sz="1300" spc="-15" dirty="0" smtClean="0">
                <a:solidFill>
                  <a:srgbClr val="0164A3"/>
                </a:solidFill>
                <a:latin typeface="Arial"/>
                <a:cs typeface="Arial"/>
              </a:rPr>
              <a:t> </a:t>
            </a:r>
            <a:r>
              <a:rPr sz="1300" spc="-5" dirty="0" smtClean="0">
                <a:solidFill>
                  <a:srgbClr val="0164A3"/>
                </a:solidFill>
                <a:latin typeface="Arial"/>
                <a:cs typeface="Arial"/>
              </a:rPr>
              <a:t>follow</a:t>
            </a:r>
            <a:r>
              <a:rPr sz="1300" spc="-10" dirty="0" smtClean="0">
                <a:solidFill>
                  <a:srgbClr val="0164A3"/>
                </a:solidFill>
                <a:latin typeface="Arial"/>
                <a:cs typeface="Arial"/>
              </a:rPr>
              <a:t> </a:t>
            </a:r>
            <a:r>
              <a:rPr sz="1300" b="1" spc="-5" dirty="0" smtClean="0">
                <a:solidFill>
                  <a:srgbClr val="0164A3"/>
                </a:solidFill>
                <a:latin typeface="Arial"/>
                <a:cs typeface="Arial"/>
              </a:rPr>
              <a:t>contact</a:t>
            </a:r>
            <a:r>
              <a:rPr sz="1300" b="1" spc="-10" dirty="0" smtClean="0">
                <a:solidFill>
                  <a:srgbClr val="0164A3"/>
                </a:solidFill>
                <a:latin typeface="Arial"/>
                <a:cs typeface="Arial"/>
              </a:rPr>
              <a:t> </a:t>
            </a:r>
            <a:r>
              <a:rPr sz="1300" b="1" spc="-5" dirty="0" smtClean="0">
                <a:solidFill>
                  <a:srgbClr val="0164A3"/>
                </a:solidFill>
                <a:latin typeface="Arial"/>
                <a:cs typeface="Arial"/>
              </a:rPr>
              <a:t>precautions</a:t>
            </a:r>
            <a:r>
              <a:rPr lang="en-US" sz="1300" b="1" spc="-5" dirty="0" smtClean="0">
                <a:solidFill>
                  <a:srgbClr val="0164A3"/>
                </a:solidFill>
                <a:latin typeface="Arial"/>
                <a:cs typeface="Arial"/>
              </a:rPr>
              <a:t> </a:t>
            </a:r>
            <a:r>
              <a:rPr lang="en-US" sz="1300" spc="-5" dirty="0" smtClean="0">
                <a:solidFill>
                  <a:srgbClr val="0070C0"/>
                </a:solidFill>
                <a:latin typeface="Arial"/>
                <a:cs typeface="Arial"/>
              </a:rPr>
              <a:t>which include the use of gloves and gown with direct patient or environmental contact</a:t>
            </a:r>
            <a:r>
              <a:rPr sz="1300" spc="-5" dirty="0" smtClean="0">
                <a:solidFill>
                  <a:srgbClr val="0070C0"/>
                </a:solidFill>
                <a:latin typeface="Arial"/>
                <a:cs typeface="Arial"/>
              </a:rPr>
              <a:t>.</a:t>
            </a:r>
            <a:endParaRPr sz="1300" dirty="0" smtClean="0">
              <a:solidFill>
                <a:srgbClr val="0070C0"/>
              </a:solidFill>
              <a:latin typeface="Arial"/>
              <a:cs typeface="Arial"/>
            </a:endParaRPr>
          </a:p>
          <a:p>
            <a:pPr>
              <a:lnSpc>
                <a:spcPct val="100000"/>
              </a:lnSpc>
              <a:spcBef>
                <a:spcPts val="5"/>
              </a:spcBef>
            </a:pPr>
            <a:endParaRPr sz="1300" dirty="0">
              <a:latin typeface="Arial"/>
              <a:cs typeface="Arial"/>
            </a:endParaRPr>
          </a:p>
          <a:p>
            <a:pPr marL="12700" marR="445134"/>
            <a:r>
              <a:rPr lang="en-US" sz="1300" b="1" dirty="0">
                <a:solidFill>
                  <a:srgbClr val="0164A3"/>
                </a:solidFill>
                <a:latin typeface="Arial"/>
                <a:cs typeface="Arial"/>
              </a:rPr>
              <a:t>Special droplet/contact precautions </a:t>
            </a:r>
            <a:r>
              <a:rPr lang="en-US" sz="1300" dirty="0" smtClean="0">
                <a:solidFill>
                  <a:srgbClr val="0164A3"/>
                </a:solidFill>
                <a:latin typeface="Arial"/>
                <a:cs typeface="Arial"/>
              </a:rPr>
              <a:t>are used to prevent the transmission of COVID-19 infection; this includes</a:t>
            </a:r>
            <a:r>
              <a:rPr lang="en-US" sz="1300" spc="-15" dirty="0" smtClean="0">
                <a:solidFill>
                  <a:srgbClr val="0164A3"/>
                </a:solidFill>
                <a:latin typeface="Arial"/>
                <a:cs typeface="Arial"/>
              </a:rPr>
              <a:t> </a:t>
            </a:r>
            <a:r>
              <a:rPr lang="en-US" sz="1300" spc="-5" dirty="0">
                <a:solidFill>
                  <a:srgbClr val="0164A3"/>
                </a:solidFill>
                <a:latin typeface="Arial"/>
                <a:cs typeface="Arial"/>
              </a:rPr>
              <a:t>respiratory</a:t>
            </a:r>
            <a:r>
              <a:rPr lang="en-US" sz="1300" spc="-15" dirty="0">
                <a:solidFill>
                  <a:srgbClr val="0164A3"/>
                </a:solidFill>
                <a:latin typeface="Arial"/>
                <a:cs typeface="Arial"/>
              </a:rPr>
              <a:t> </a:t>
            </a:r>
            <a:r>
              <a:rPr lang="en-US" sz="1300" spc="-5" dirty="0">
                <a:solidFill>
                  <a:srgbClr val="0164A3"/>
                </a:solidFill>
                <a:latin typeface="Arial"/>
                <a:cs typeface="Arial"/>
              </a:rPr>
              <a:t>protection</a:t>
            </a:r>
            <a:r>
              <a:rPr lang="en-US" sz="1300" spc="-20" dirty="0">
                <a:solidFill>
                  <a:srgbClr val="0164A3"/>
                </a:solidFill>
                <a:latin typeface="Arial"/>
                <a:cs typeface="Arial"/>
              </a:rPr>
              <a:t> </a:t>
            </a:r>
            <a:r>
              <a:rPr lang="en-US" sz="1300" spc="-5" dirty="0">
                <a:solidFill>
                  <a:srgbClr val="0164A3"/>
                </a:solidFill>
                <a:latin typeface="Arial"/>
                <a:cs typeface="Arial"/>
              </a:rPr>
              <a:t>(N95</a:t>
            </a:r>
            <a:r>
              <a:rPr lang="en-US" sz="1300" spc="-10" dirty="0">
                <a:solidFill>
                  <a:srgbClr val="0164A3"/>
                </a:solidFill>
                <a:latin typeface="Arial"/>
                <a:cs typeface="Arial"/>
              </a:rPr>
              <a:t> </a:t>
            </a:r>
            <a:r>
              <a:rPr lang="en-US" sz="1300" spc="-5" dirty="0">
                <a:solidFill>
                  <a:srgbClr val="0164A3"/>
                </a:solidFill>
                <a:latin typeface="Arial"/>
                <a:cs typeface="Arial"/>
              </a:rPr>
              <a:t>or</a:t>
            </a:r>
            <a:r>
              <a:rPr lang="en-US" sz="1300" spc="-10" dirty="0">
                <a:solidFill>
                  <a:srgbClr val="0164A3"/>
                </a:solidFill>
                <a:latin typeface="Arial"/>
                <a:cs typeface="Arial"/>
              </a:rPr>
              <a:t> </a:t>
            </a:r>
            <a:r>
              <a:rPr lang="en-US" sz="1300" spc="-5" dirty="0">
                <a:solidFill>
                  <a:srgbClr val="0164A3"/>
                </a:solidFill>
                <a:latin typeface="Arial"/>
                <a:cs typeface="Arial"/>
              </a:rPr>
              <a:t>PAPR)</a:t>
            </a:r>
            <a:r>
              <a:rPr lang="en-US" sz="1300" spc="5" dirty="0">
                <a:solidFill>
                  <a:srgbClr val="0164A3"/>
                </a:solidFill>
                <a:latin typeface="Arial"/>
                <a:cs typeface="Arial"/>
              </a:rPr>
              <a:t> </a:t>
            </a:r>
            <a:r>
              <a:rPr lang="en-US" sz="1300" spc="5" dirty="0" smtClean="0">
                <a:solidFill>
                  <a:srgbClr val="0070C0"/>
                </a:solidFill>
                <a:latin typeface="Arial"/>
                <a:cs typeface="Arial"/>
              </a:rPr>
              <a:t>gloves, gowns, and eye protection </a:t>
            </a:r>
            <a:r>
              <a:rPr lang="en-US" sz="1300" spc="-5" dirty="0" smtClean="0">
                <a:solidFill>
                  <a:srgbClr val="0164A3"/>
                </a:solidFill>
                <a:latin typeface="Arial"/>
                <a:cs typeface="Arial"/>
              </a:rPr>
              <a:t>prior</a:t>
            </a:r>
            <a:r>
              <a:rPr lang="en-US" sz="1300" spc="-15" dirty="0" smtClean="0">
                <a:solidFill>
                  <a:srgbClr val="0164A3"/>
                </a:solidFill>
                <a:latin typeface="Arial"/>
                <a:cs typeface="Arial"/>
              </a:rPr>
              <a:t> </a:t>
            </a:r>
            <a:r>
              <a:rPr lang="en-US" sz="1300" dirty="0">
                <a:solidFill>
                  <a:srgbClr val="0164A3"/>
                </a:solidFill>
                <a:latin typeface="Arial"/>
                <a:cs typeface="Arial"/>
              </a:rPr>
              <a:t>to </a:t>
            </a:r>
            <a:r>
              <a:rPr lang="en-US" sz="1300" spc="-5" dirty="0">
                <a:solidFill>
                  <a:srgbClr val="0164A3"/>
                </a:solidFill>
                <a:latin typeface="Arial"/>
                <a:cs typeface="Arial"/>
              </a:rPr>
              <a:t>entering</a:t>
            </a:r>
            <a:r>
              <a:rPr lang="en-US" sz="1300" spc="-15" dirty="0">
                <a:solidFill>
                  <a:srgbClr val="0164A3"/>
                </a:solidFill>
                <a:latin typeface="Arial"/>
                <a:cs typeface="Arial"/>
              </a:rPr>
              <a:t> </a:t>
            </a:r>
            <a:r>
              <a:rPr lang="en-US" sz="1300" dirty="0">
                <a:solidFill>
                  <a:srgbClr val="0164A3"/>
                </a:solidFill>
                <a:latin typeface="Arial"/>
                <a:cs typeface="Arial"/>
              </a:rPr>
              <a:t>room.</a:t>
            </a:r>
            <a:endParaRPr lang="en-US" sz="1300" dirty="0">
              <a:latin typeface="Arial"/>
              <a:cs typeface="Arial"/>
            </a:endParaRPr>
          </a:p>
          <a:p>
            <a:pPr marL="12700" marR="445134">
              <a:lnSpc>
                <a:spcPct val="100000"/>
              </a:lnSpc>
            </a:pPr>
            <a:endParaRPr lang="en-US" sz="1300" b="1" spc="-5" dirty="0" smtClean="0">
              <a:solidFill>
                <a:srgbClr val="0164A3"/>
              </a:solidFill>
              <a:latin typeface="Arial"/>
              <a:cs typeface="Arial"/>
            </a:endParaRPr>
          </a:p>
          <a:p>
            <a:pPr marL="12700" marR="445134">
              <a:lnSpc>
                <a:spcPct val="100000"/>
              </a:lnSpc>
            </a:pPr>
            <a:r>
              <a:rPr sz="1300" b="1" spc="-5" dirty="0" smtClean="0">
                <a:solidFill>
                  <a:srgbClr val="0164A3"/>
                </a:solidFill>
                <a:latin typeface="Arial"/>
                <a:cs typeface="Arial"/>
              </a:rPr>
              <a:t>Enhanced </a:t>
            </a:r>
            <a:r>
              <a:rPr sz="1300" b="1" spc="-5" dirty="0">
                <a:solidFill>
                  <a:srgbClr val="0164A3"/>
                </a:solidFill>
                <a:latin typeface="Arial"/>
                <a:cs typeface="Arial"/>
              </a:rPr>
              <a:t>Contact Precautions </a:t>
            </a:r>
            <a:r>
              <a:rPr sz="1300" dirty="0">
                <a:solidFill>
                  <a:srgbClr val="0164A3"/>
                </a:solidFill>
                <a:latin typeface="Arial"/>
                <a:cs typeface="Arial"/>
              </a:rPr>
              <a:t>for </a:t>
            </a:r>
            <a:r>
              <a:rPr sz="1300" spc="-5" dirty="0">
                <a:solidFill>
                  <a:srgbClr val="0164A3"/>
                </a:solidFill>
                <a:latin typeface="Arial"/>
                <a:cs typeface="Arial"/>
              </a:rPr>
              <a:t>patients with suspected or known Norovirus or </a:t>
            </a:r>
            <a:r>
              <a:rPr lang="en-US" sz="1300" spc="-5" dirty="0" smtClean="0">
                <a:solidFill>
                  <a:srgbClr val="0164A3"/>
                </a:solidFill>
                <a:latin typeface="Arial"/>
                <a:cs typeface="Arial"/>
              </a:rPr>
              <a:t>C</a:t>
            </a:r>
            <a:r>
              <a:rPr sz="1300" spc="-5" dirty="0" smtClean="0">
                <a:solidFill>
                  <a:srgbClr val="0164A3"/>
                </a:solidFill>
                <a:latin typeface="Arial"/>
                <a:cs typeface="Arial"/>
              </a:rPr>
              <a:t>. </a:t>
            </a:r>
            <a:r>
              <a:rPr lang="en-US" sz="1300" spc="-5" dirty="0" smtClean="0">
                <a:solidFill>
                  <a:srgbClr val="0164A3"/>
                </a:solidFill>
                <a:latin typeface="Arial"/>
                <a:cs typeface="Arial"/>
              </a:rPr>
              <a:t>d</a:t>
            </a:r>
            <a:r>
              <a:rPr sz="1300" spc="-5" dirty="0" smtClean="0">
                <a:solidFill>
                  <a:srgbClr val="0164A3"/>
                </a:solidFill>
                <a:latin typeface="Arial"/>
                <a:cs typeface="Arial"/>
              </a:rPr>
              <a:t>ifficile</a:t>
            </a:r>
            <a:r>
              <a:rPr sz="1300" spc="-5" dirty="0">
                <a:solidFill>
                  <a:srgbClr val="0164A3"/>
                </a:solidFill>
                <a:latin typeface="Arial"/>
                <a:cs typeface="Arial"/>
              </a:rPr>
              <a:t>; gloves and gown are </a:t>
            </a:r>
            <a:r>
              <a:rPr sz="1300" dirty="0">
                <a:solidFill>
                  <a:srgbClr val="0164A3"/>
                </a:solidFill>
                <a:latin typeface="Arial"/>
                <a:cs typeface="Arial"/>
              </a:rPr>
              <a:t> </a:t>
            </a:r>
            <a:r>
              <a:rPr sz="1300" spc="-5" dirty="0">
                <a:solidFill>
                  <a:srgbClr val="0164A3"/>
                </a:solidFill>
                <a:latin typeface="Arial"/>
                <a:cs typeface="Arial"/>
              </a:rPr>
              <a:t>required</a:t>
            </a:r>
            <a:r>
              <a:rPr sz="1300" spc="-25" dirty="0">
                <a:solidFill>
                  <a:srgbClr val="0164A3"/>
                </a:solidFill>
                <a:latin typeface="Arial"/>
                <a:cs typeface="Arial"/>
              </a:rPr>
              <a:t> </a:t>
            </a:r>
            <a:r>
              <a:rPr sz="1300" spc="-5" dirty="0">
                <a:solidFill>
                  <a:srgbClr val="0164A3"/>
                </a:solidFill>
                <a:latin typeface="Arial"/>
                <a:cs typeface="Arial"/>
              </a:rPr>
              <a:t>prior to</a:t>
            </a:r>
            <a:r>
              <a:rPr sz="1300" dirty="0">
                <a:solidFill>
                  <a:srgbClr val="0164A3"/>
                </a:solidFill>
                <a:latin typeface="Arial"/>
                <a:cs typeface="Arial"/>
              </a:rPr>
              <a:t> </a:t>
            </a:r>
            <a:r>
              <a:rPr sz="1300" spc="-5" dirty="0">
                <a:solidFill>
                  <a:srgbClr val="0164A3"/>
                </a:solidFill>
                <a:latin typeface="Arial"/>
                <a:cs typeface="Arial"/>
              </a:rPr>
              <a:t>entering room</a:t>
            </a:r>
            <a:r>
              <a:rPr sz="1300" spc="-20" dirty="0">
                <a:solidFill>
                  <a:srgbClr val="0164A3"/>
                </a:solidFill>
                <a:latin typeface="Arial"/>
                <a:cs typeface="Arial"/>
              </a:rPr>
              <a:t> </a:t>
            </a:r>
            <a:r>
              <a:rPr sz="1300" spc="-5" dirty="0">
                <a:solidFill>
                  <a:srgbClr val="0164A3"/>
                </a:solidFill>
                <a:latin typeface="Arial"/>
                <a:cs typeface="Arial"/>
              </a:rPr>
              <a:t>and</a:t>
            </a:r>
            <a:r>
              <a:rPr sz="1300" spc="-15" dirty="0">
                <a:solidFill>
                  <a:srgbClr val="0164A3"/>
                </a:solidFill>
                <a:latin typeface="Arial"/>
                <a:cs typeface="Arial"/>
              </a:rPr>
              <a:t> </a:t>
            </a:r>
            <a:r>
              <a:rPr sz="1300" spc="-5" dirty="0">
                <a:solidFill>
                  <a:srgbClr val="0164A3"/>
                </a:solidFill>
                <a:latin typeface="Arial"/>
                <a:cs typeface="Arial"/>
              </a:rPr>
              <a:t>bleach</a:t>
            </a:r>
            <a:r>
              <a:rPr sz="1300" spc="-10" dirty="0">
                <a:solidFill>
                  <a:srgbClr val="0164A3"/>
                </a:solidFill>
                <a:latin typeface="Arial"/>
                <a:cs typeface="Arial"/>
              </a:rPr>
              <a:t> </a:t>
            </a:r>
            <a:r>
              <a:rPr sz="1300" spc="-5" dirty="0">
                <a:solidFill>
                  <a:srgbClr val="0164A3"/>
                </a:solidFill>
                <a:latin typeface="Arial"/>
                <a:cs typeface="Arial"/>
              </a:rPr>
              <a:t>used</a:t>
            </a:r>
            <a:r>
              <a:rPr sz="1300" spc="-10" dirty="0">
                <a:solidFill>
                  <a:srgbClr val="0164A3"/>
                </a:solidFill>
                <a:latin typeface="Arial"/>
                <a:cs typeface="Arial"/>
              </a:rPr>
              <a:t> </a:t>
            </a:r>
            <a:r>
              <a:rPr sz="1300" spc="-5" dirty="0">
                <a:solidFill>
                  <a:srgbClr val="0164A3"/>
                </a:solidFill>
                <a:latin typeface="Arial"/>
                <a:cs typeface="Arial"/>
              </a:rPr>
              <a:t>for</a:t>
            </a:r>
            <a:r>
              <a:rPr sz="1300" spc="-15" dirty="0">
                <a:solidFill>
                  <a:srgbClr val="0164A3"/>
                </a:solidFill>
                <a:latin typeface="Arial"/>
                <a:cs typeface="Arial"/>
              </a:rPr>
              <a:t> </a:t>
            </a:r>
            <a:r>
              <a:rPr sz="1300" spc="-5" dirty="0">
                <a:solidFill>
                  <a:srgbClr val="0164A3"/>
                </a:solidFill>
                <a:latin typeface="Arial"/>
                <a:cs typeface="Arial"/>
              </a:rPr>
              <a:t>surface/equipment</a:t>
            </a:r>
            <a:r>
              <a:rPr sz="1300" spc="-20" dirty="0">
                <a:solidFill>
                  <a:srgbClr val="0164A3"/>
                </a:solidFill>
                <a:latin typeface="Arial"/>
                <a:cs typeface="Arial"/>
              </a:rPr>
              <a:t> </a:t>
            </a:r>
            <a:r>
              <a:rPr sz="1300" spc="-5" dirty="0">
                <a:solidFill>
                  <a:srgbClr val="0164A3"/>
                </a:solidFill>
                <a:latin typeface="Arial"/>
                <a:cs typeface="Arial"/>
              </a:rPr>
              <a:t>cleaning</a:t>
            </a:r>
            <a:r>
              <a:rPr sz="1300" spc="-5" dirty="0" smtClean="0">
                <a:solidFill>
                  <a:srgbClr val="0164A3"/>
                </a:solidFill>
                <a:latin typeface="Arial"/>
                <a:cs typeface="Arial"/>
              </a:rPr>
              <a:t>.</a:t>
            </a:r>
            <a:endParaRPr lang="en-US" sz="1300" spc="-5" dirty="0" smtClean="0">
              <a:solidFill>
                <a:srgbClr val="0164A3"/>
              </a:solidFill>
              <a:latin typeface="Arial"/>
              <a:cs typeface="Arial"/>
            </a:endParaRPr>
          </a:p>
          <a:p>
            <a:pPr marL="12700" marR="445134">
              <a:lnSpc>
                <a:spcPct val="100000"/>
              </a:lnSpc>
            </a:pPr>
            <a:endParaRPr lang="en-US" sz="1300" spc="-5" dirty="0">
              <a:solidFill>
                <a:srgbClr val="0164A3"/>
              </a:solidFill>
              <a:latin typeface="Arial"/>
              <a:cs typeface="Arial"/>
            </a:endParaRPr>
          </a:p>
          <a:p>
            <a:pPr marL="12700" marR="445134">
              <a:lnSpc>
                <a:spcPct val="100000"/>
              </a:lnSpc>
            </a:pPr>
            <a:r>
              <a:rPr lang="en-US" sz="1300" spc="-5" dirty="0" smtClean="0">
                <a:solidFill>
                  <a:srgbClr val="0164A3"/>
                </a:solidFill>
                <a:latin typeface="Arial"/>
                <a:cs typeface="Arial"/>
              </a:rPr>
              <a:t>Policies for additional information:  Isolation Procedures</a:t>
            </a:r>
            <a:endParaRPr sz="1300" dirty="0">
              <a:latin typeface="Arial"/>
              <a:cs typeface="Arial"/>
            </a:endParaRPr>
          </a:p>
        </p:txBody>
      </p:sp>
    </p:spTree>
    <p:extLst>
      <p:ext uri="{BB962C8B-B14F-4D97-AF65-F5344CB8AC3E}">
        <p14:creationId xmlns:p14="http://schemas.microsoft.com/office/powerpoint/2010/main" val="424866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5292"/>
            <a:ext cx="5255261" cy="504625"/>
          </a:xfrm>
          <a:prstGeom prst="rect">
            <a:avLst/>
          </a:prstGeom>
        </p:spPr>
        <p:txBody>
          <a:bodyPr vert="horz" wrap="square" lIns="0" tIns="12065" rIns="0" bIns="0" rtlCol="0">
            <a:spAutoFit/>
          </a:bodyPr>
          <a:lstStyle/>
          <a:p>
            <a:pPr marL="12700">
              <a:lnSpc>
                <a:spcPct val="100000"/>
              </a:lnSpc>
              <a:spcBef>
                <a:spcPts val="95"/>
              </a:spcBef>
            </a:pPr>
            <a:r>
              <a:rPr lang="en-US" sz="3200" spc="-10" dirty="0"/>
              <a:t>Infection</a:t>
            </a:r>
            <a:r>
              <a:rPr lang="en-US" sz="3200" spc="-35" dirty="0"/>
              <a:t> </a:t>
            </a:r>
            <a:r>
              <a:rPr lang="en-US" sz="3200" spc="-35" dirty="0" smtClean="0"/>
              <a:t>Prevention</a:t>
            </a:r>
            <a:endParaRPr sz="3200" dirty="0"/>
          </a:p>
        </p:txBody>
      </p:sp>
      <p:sp>
        <p:nvSpPr>
          <p:cNvPr id="3" name="object 3"/>
          <p:cNvSpPr txBox="1"/>
          <p:nvPr/>
        </p:nvSpPr>
        <p:spPr>
          <a:xfrm>
            <a:off x="744876" y="1447800"/>
            <a:ext cx="8763000" cy="6019597"/>
          </a:xfrm>
          <a:prstGeom prst="rect">
            <a:avLst/>
          </a:prstGeom>
        </p:spPr>
        <p:txBody>
          <a:bodyPr vert="horz" wrap="square" lIns="0" tIns="12700" rIns="0" bIns="0" rtlCol="0">
            <a:spAutoFit/>
          </a:bodyPr>
          <a:lstStyle/>
          <a:p>
            <a:pPr marL="12700">
              <a:lnSpc>
                <a:spcPct val="100000"/>
              </a:lnSpc>
            </a:pPr>
            <a:r>
              <a:rPr sz="1300" b="1" dirty="0" smtClean="0">
                <a:solidFill>
                  <a:srgbClr val="0164A3"/>
                </a:solidFill>
                <a:latin typeface="Arial"/>
                <a:cs typeface="Arial"/>
              </a:rPr>
              <a:t>Prevention</a:t>
            </a:r>
            <a:r>
              <a:rPr sz="1300" b="1" spc="-5" dirty="0" smtClean="0">
                <a:solidFill>
                  <a:srgbClr val="0164A3"/>
                </a:solidFill>
                <a:latin typeface="Arial"/>
                <a:cs typeface="Arial"/>
              </a:rPr>
              <a:t> </a:t>
            </a:r>
            <a:r>
              <a:rPr sz="1300" b="1" dirty="0">
                <a:solidFill>
                  <a:srgbClr val="0164A3"/>
                </a:solidFill>
                <a:latin typeface="Arial"/>
                <a:cs typeface="Arial"/>
              </a:rPr>
              <a:t>of</a:t>
            </a:r>
            <a:r>
              <a:rPr sz="1300" b="1" spc="5" dirty="0">
                <a:solidFill>
                  <a:srgbClr val="0164A3"/>
                </a:solidFill>
                <a:latin typeface="Arial"/>
                <a:cs typeface="Arial"/>
              </a:rPr>
              <a:t> </a:t>
            </a:r>
            <a:r>
              <a:rPr sz="1300" b="1" dirty="0">
                <a:solidFill>
                  <a:srgbClr val="0164A3"/>
                </a:solidFill>
                <a:latin typeface="Arial"/>
                <a:cs typeface="Arial"/>
              </a:rPr>
              <a:t>Central-Line</a:t>
            </a:r>
            <a:r>
              <a:rPr sz="1300" b="1" spc="5" dirty="0">
                <a:solidFill>
                  <a:srgbClr val="0164A3"/>
                </a:solidFill>
                <a:latin typeface="Arial"/>
                <a:cs typeface="Arial"/>
              </a:rPr>
              <a:t> </a:t>
            </a:r>
            <a:r>
              <a:rPr sz="1300" b="1" dirty="0">
                <a:solidFill>
                  <a:srgbClr val="0164A3"/>
                </a:solidFill>
                <a:latin typeface="Arial"/>
                <a:cs typeface="Arial"/>
              </a:rPr>
              <a:t>Associated</a:t>
            </a:r>
            <a:r>
              <a:rPr sz="1300" b="1" spc="5" dirty="0">
                <a:solidFill>
                  <a:srgbClr val="0164A3"/>
                </a:solidFill>
                <a:latin typeface="Arial"/>
                <a:cs typeface="Arial"/>
              </a:rPr>
              <a:t> </a:t>
            </a:r>
            <a:r>
              <a:rPr sz="1300" b="1" dirty="0">
                <a:solidFill>
                  <a:srgbClr val="0164A3"/>
                </a:solidFill>
                <a:latin typeface="Arial"/>
                <a:cs typeface="Arial"/>
              </a:rPr>
              <a:t>Blood stream</a:t>
            </a:r>
            <a:r>
              <a:rPr sz="1300" b="1" spc="-15" dirty="0">
                <a:solidFill>
                  <a:srgbClr val="0164A3"/>
                </a:solidFill>
                <a:latin typeface="Arial"/>
                <a:cs typeface="Arial"/>
              </a:rPr>
              <a:t> </a:t>
            </a:r>
            <a:r>
              <a:rPr sz="1300" b="1" dirty="0">
                <a:solidFill>
                  <a:srgbClr val="0164A3"/>
                </a:solidFill>
                <a:latin typeface="Arial"/>
                <a:cs typeface="Arial"/>
              </a:rPr>
              <a:t>Infections</a:t>
            </a:r>
            <a:r>
              <a:rPr sz="1300" b="1" spc="20" dirty="0">
                <a:solidFill>
                  <a:srgbClr val="0164A3"/>
                </a:solidFill>
                <a:latin typeface="Arial"/>
                <a:cs typeface="Arial"/>
              </a:rPr>
              <a:t> </a:t>
            </a:r>
            <a:r>
              <a:rPr sz="1300" b="1" dirty="0">
                <a:solidFill>
                  <a:srgbClr val="0164A3"/>
                </a:solidFill>
                <a:latin typeface="Arial"/>
                <a:cs typeface="Arial"/>
              </a:rPr>
              <a:t>(CLABSI)</a:t>
            </a:r>
            <a:endParaRPr sz="1300" dirty="0">
              <a:latin typeface="Arial"/>
              <a:cs typeface="Arial"/>
            </a:endParaRPr>
          </a:p>
          <a:p>
            <a:pPr marL="357505" indent="-343535">
              <a:lnSpc>
                <a:spcPct val="100000"/>
              </a:lnSpc>
              <a:spcBef>
                <a:spcPts val="315"/>
              </a:spcBef>
              <a:buChar char="•"/>
              <a:tabLst>
                <a:tab pos="357505" algn="l"/>
                <a:tab pos="358140" algn="l"/>
              </a:tabLst>
            </a:pPr>
            <a:r>
              <a:rPr sz="1300" dirty="0">
                <a:solidFill>
                  <a:srgbClr val="0164A3"/>
                </a:solidFill>
                <a:latin typeface="Arial"/>
                <a:cs typeface="Arial"/>
              </a:rPr>
              <a:t>Educate</a:t>
            </a:r>
            <a:r>
              <a:rPr sz="1300" spc="-20" dirty="0">
                <a:solidFill>
                  <a:srgbClr val="0164A3"/>
                </a:solidFill>
                <a:latin typeface="Arial"/>
                <a:cs typeface="Arial"/>
              </a:rPr>
              <a:t> </a:t>
            </a:r>
            <a:r>
              <a:rPr sz="1300" dirty="0">
                <a:solidFill>
                  <a:srgbClr val="0164A3"/>
                </a:solidFill>
                <a:latin typeface="Arial"/>
                <a:cs typeface="Arial"/>
              </a:rPr>
              <a:t>patients</a:t>
            </a:r>
            <a:r>
              <a:rPr sz="1300" spc="-10" dirty="0">
                <a:solidFill>
                  <a:srgbClr val="0164A3"/>
                </a:solidFill>
                <a:latin typeface="Arial"/>
                <a:cs typeface="Arial"/>
              </a:rPr>
              <a:t> </a:t>
            </a:r>
            <a:r>
              <a:rPr sz="1300" dirty="0">
                <a:solidFill>
                  <a:srgbClr val="0164A3"/>
                </a:solidFill>
                <a:latin typeface="Arial"/>
                <a:cs typeface="Arial"/>
              </a:rPr>
              <a:t>about</a:t>
            </a:r>
            <a:r>
              <a:rPr sz="1300" spc="-10" dirty="0">
                <a:solidFill>
                  <a:srgbClr val="0164A3"/>
                </a:solidFill>
                <a:latin typeface="Arial"/>
                <a:cs typeface="Arial"/>
              </a:rPr>
              <a:t> </a:t>
            </a:r>
            <a:r>
              <a:rPr sz="1300" dirty="0">
                <a:solidFill>
                  <a:srgbClr val="0164A3"/>
                </a:solidFill>
                <a:latin typeface="Arial"/>
                <a:cs typeface="Arial"/>
              </a:rPr>
              <a:t>CLABSI</a:t>
            </a:r>
            <a:r>
              <a:rPr sz="1300" spc="-25" dirty="0">
                <a:solidFill>
                  <a:srgbClr val="0164A3"/>
                </a:solidFill>
                <a:latin typeface="Arial"/>
                <a:cs typeface="Arial"/>
              </a:rPr>
              <a:t> </a:t>
            </a:r>
            <a:r>
              <a:rPr sz="1300" dirty="0">
                <a:solidFill>
                  <a:srgbClr val="0164A3"/>
                </a:solidFill>
                <a:latin typeface="Arial"/>
                <a:cs typeface="Arial"/>
              </a:rPr>
              <a:t>prevention PRIOR</a:t>
            </a:r>
            <a:r>
              <a:rPr sz="1300" spc="-20" dirty="0">
                <a:solidFill>
                  <a:srgbClr val="0164A3"/>
                </a:solidFill>
                <a:latin typeface="Arial"/>
                <a:cs typeface="Arial"/>
              </a:rPr>
              <a:t> </a:t>
            </a:r>
            <a:r>
              <a:rPr sz="1300" dirty="0">
                <a:solidFill>
                  <a:srgbClr val="0164A3"/>
                </a:solidFill>
                <a:latin typeface="Arial"/>
                <a:cs typeface="Arial"/>
              </a:rPr>
              <a:t>to</a:t>
            </a:r>
            <a:r>
              <a:rPr sz="1300" spc="-5" dirty="0">
                <a:solidFill>
                  <a:srgbClr val="0164A3"/>
                </a:solidFill>
                <a:latin typeface="Arial"/>
                <a:cs typeface="Arial"/>
              </a:rPr>
              <a:t> </a:t>
            </a:r>
            <a:r>
              <a:rPr sz="1300" dirty="0">
                <a:solidFill>
                  <a:srgbClr val="0164A3"/>
                </a:solidFill>
                <a:latin typeface="Arial"/>
                <a:cs typeface="Arial"/>
              </a:rPr>
              <a:t>line</a:t>
            </a:r>
            <a:r>
              <a:rPr sz="1300" spc="-5" dirty="0">
                <a:solidFill>
                  <a:srgbClr val="0164A3"/>
                </a:solidFill>
                <a:latin typeface="Arial"/>
                <a:cs typeface="Arial"/>
              </a:rPr>
              <a:t> </a:t>
            </a:r>
            <a:r>
              <a:rPr sz="1300" dirty="0">
                <a:solidFill>
                  <a:srgbClr val="0164A3"/>
                </a:solidFill>
                <a:latin typeface="Arial"/>
                <a:cs typeface="Arial"/>
              </a:rPr>
              <a:t>insertion</a:t>
            </a:r>
            <a:endParaRPr sz="1300" dirty="0">
              <a:latin typeface="Arial"/>
              <a:cs typeface="Arial"/>
            </a:endParaRPr>
          </a:p>
          <a:p>
            <a:pPr marL="357505" indent="-343535">
              <a:lnSpc>
                <a:spcPct val="100000"/>
              </a:lnSpc>
              <a:spcBef>
                <a:spcPts val="315"/>
              </a:spcBef>
              <a:buChar char="•"/>
              <a:tabLst>
                <a:tab pos="357505" algn="l"/>
                <a:tab pos="358140" algn="l"/>
              </a:tabLst>
            </a:pPr>
            <a:r>
              <a:rPr lang="en-US" sz="1300" dirty="0" smtClean="0">
                <a:solidFill>
                  <a:srgbClr val="0070C0"/>
                </a:solidFill>
                <a:latin typeface="Arial"/>
                <a:cs typeface="Arial"/>
              </a:rPr>
              <a:t>Use approved indications for ordering i.e., patients requiring &gt;14 days of IV therapy</a:t>
            </a:r>
          </a:p>
          <a:p>
            <a:pPr marL="357505" indent="-343535">
              <a:lnSpc>
                <a:spcPct val="100000"/>
              </a:lnSpc>
              <a:spcBef>
                <a:spcPts val="315"/>
              </a:spcBef>
              <a:buChar char="•"/>
              <a:tabLst>
                <a:tab pos="357505" algn="l"/>
                <a:tab pos="358140" algn="l"/>
              </a:tabLst>
            </a:pPr>
            <a:r>
              <a:rPr sz="1300" dirty="0" smtClean="0">
                <a:solidFill>
                  <a:srgbClr val="0070C0"/>
                </a:solidFill>
                <a:latin typeface="Arial"/>
                <a:cs typeface="Arial"/>
              </a:rPr>
              <a:t>Evaluate</a:t>
            </a:r>
            <a:r>
              <a:rPr sz="1300" spc="-30" dirty="0" smtClean="0">
                <a:solidFill>
                  <a:srgbClr val="0070C0"/>
                </a:solidFill>
                <a:latin typeface="Arial"/>
                <a:cs typeface="Arial"/>
              </a:rPr>
              <a:t> </a:t>
            </a:r>
            <a:r>
              <a:rPr sz="1300" dirty="0">
                <a:solidFill>
                  <a:srgbClr val="0070C0"/>
                </a:solidFill>
                <a:latin typeface="Arial"/>
                <a:cs typeface="Arial"/>
              </a:rPr>
              <a:t>need</a:t>
            </a:r>
            <a:r>
              <a:rPr sz="1300" spc="-15" dirty="0">
                <a:solidFill>
                  <a:srgbClr val="0070C0"/>
                </a:solidFill>
                <a:latin typeface="Arial"/>
                <a:cs typeface="Arial"/>
              </a:rPr>
              <a:t> </a:t>
            </a:r>
            <a:r>
              <a:rPr sz="1300" dirty="0">
                <a:solidFill>
                  <a:srgbClr val="0070C0"/>
                </a:solidFill>
                <a:latin typeface="Arial"/>
                <a:cs typeface="Arial"/>
              </a:rPr>
              <a:t>for central</a:t>
            </a:r>
            <a:r>
              <a:rPr sz="1300" spc="-20" dirty="0">
                <a:solidFill>
                  <a:srgbClr val="0070C0"/>
                </a:solidFill>
                <a:latin typeface="Arial"/>
                <a:cs typeface="Arial"/>
              </a:rPr>
              <a:t> </a:t>
            </a:r>
            <a:r>
              <a:rPr sz="1300" dirty="0">
                <a:solidFill>
                  <a:srgbClr val="0070C0"/>
                </a:solidFill>
                <a:latin typeface="Arial"/>
                <a:cs typeface="Arial"/>
              </a:rPr>
              <a:t>line</a:t>
            </a:r>
            <a:r>
              <a:rPr sz="1300" spc="-15" dirty="0">
                <a:solidFill>
                  <a:srgbClr val="0070C0"/>
                </a:solidFill>
                <a:latin typeface="Arial"/>
                <a:cs typeface="Arial"/>
              </a:rPr>
              <a:t> </a:t>
            </a:r>
            <a:r>
              <a:rPr sz="1300" dirty="0" smtClean="0">
                <a:solidFill>
                  <a:srgbClr val="0070C0"/>
                </a:solidFill>
                <a:latin typeface="Arial"/>
                <a:cs typeface="Arial"/>
              </a:rPr>
              <a:t>daily</a:t>
            </a:r>
            <a:r>
              <a:rPr lang="en-US" sz="1300" dirty="0" smtClean="0">
                <a:solidFill>
                  <a:srgbClr val="0070C0"/>
                </a:solidFill>
                <a:latin typeface="Arial"/>
                <a:cs typeface="Arial"/>
              </a:rPr>
              <a:t>, including PICCs, do not maintain for convenience</a:t>
            </a:r>
            <a:endParaRPr sz="1300" dirty="0">
              <a:solidFill>
                <a:srgbClr val="0070C0"/>
              </a:solidFill>
              <a:latin typeface="Arial"/>
              <a:cs typeface="Arial"/>
            </a:endParaRPr>
          </a:p>
          <a:p>
            <a:pPr marL="357505" indent="-343535">
              <a:lnSpc>
                <a:spcPct val="100000"/>
              </a:lnSpc>
              <a:spcBef>
                <a:spcPts val="310"/>
              </a:spcBef>
              <a:buChar char="•"/>
              <a:tabLst>
                <a:tab pos="357505" algn="l"/>
                <a:tab pos="358140" algn="l"/>
              </a:tabLst>
            </a:pPr>
            <a:r>
              <a:rPr sz="1300" dirty="0">
                <a:solidFill>
                  <a:srgbClr val="0070C0"/>
                </a:solidFill>
                <a:latin typeface="Arial"/>
                <a:cs typeface="Arial"/>
              </a:rPr>
              <a:t>Consider</a:t>
            </a:r>
            <a:r>
              <a:rPr sz="1300" spc="-15" dirty="0">
                <a:solidFill>
                  <a:srgbClr val="0070C0"/>
                </a:solidFill>
                <a:latin typeface="Arial"/>
                <a:cs typeface="Arial"/>
              </a:rPr>
              <a:t> </a:t>
            </a:r>
            <a:r>
              <a:rPr sz="1300" dirty="0" smtClean="0">
                <a:solidFill>
                  <a:srgbClr val="0070C0"/>
                </a:solidFill>
                <a:latin typeface="Arial"/>
                <a:cs typeface="Arial"/>
              </a:rPr>
              <a:t>alternatives</a:t>
            </a:r>
            <a:r>
              <a:rPr lang="en-US" sz="1300" dirty="0">
                <a:solidFill>
                  <a:srgbClr val="0070C0"/>
                </a:solidFill>
                <a:latin typeface="Arial"/>
                <a:cs typeface="Arial"/>
              </a:rPr>
              <a:t> </a:t>
            </a:r>
            <a:r>
              <a:rPr lang="en-US" sz="1300" dirty="0" smtClean="0">
                <a:solidFill>
                  <a:srgbClr val="0070C0"/>
                </a:solidFill>
                <a:latin typeface="Arial"/>
                <a:cs typeface="Arial"/>
              </a:rPr>
              <a:t>to Central lines</a:t>
            </a:r>
            <a:r>
              <a:rPr sz="1300" spc="-10" dirty="0" smtClean="0">
                <a:solidFill>
                  <a:srgbClr val="0070C0"/>
                </a:solidFill>
                <a:latin typeface="Arial"/>
                <a:cs typeface="Arial"/>
              </a:rPr>
              <a:t> </a:t>
            </a:r>
            <a:r>
              <a:rPr sz="1300" dirty="0">
                <a:solidFill>
                  <a:srgbClr val="0070C0"/>
                </a:solidFill>
                <a:latin typeface="Arial"/>
                <a:cs typeface="Arial"/>
              </a:rPr>
              <a:t>such</a:t>
            </a:r>
            <a:r>
              <a:rPr sz="1300" spc="-5" dirty="0">
                <a:solidFill>
                  <a:srgbClr val="0070C0"/>
                </a:solidFill>
                <a:latin typeface="Arial"/>
                <a:cs typeface="Arial"/>
              </a:rPr>
              <a:t> </a:t>
            </a:r>
            <a:r>
              <a:rPr sz="1300" dirty="0">
                <a:solidFill>
                  <a:srgbClr val="0070C0"/>
                </a:solidFill>
                <a:latin typeface="Arial"/>
                <a:cs typeface="Arial"/>
              </a:rPr>
              <a:t>as</a:t>
            </a:r>
            <a:r>
              <a:rPr sz="1300" spc="-20" dirty="0">
                <a:solidFill>
                  <a:srgbClr val="0070C0"/>
                </a:solidFill>
                <a:latin typeface="Arial"/>
                <a:cs typeface="Arial"/>
              </a:rPr>
              <a:t> </a:t>
            </a:r>
            <a:r>
              <a:rPr sz="1300" dirty="0" smtClean="0">
                <a:solidFill>
                  <a:srgbClr val="0070C0"/>
                </a:solidFill>
                <a:latin typeface="Arial"/>
                <a:cs typeface="Arial"/>
              </a:rPr>
              <a:t>midline</a:t>
            </a:r>
            <a:r>
              <a:rPr sz="1300" spc="-20" dirty="0" smtClean="0">
                <a:solidFill>
                  <a:srgbClr val="0070C0"/>
                </a:solidFill>
                <a:latin typeface="Arial"/>
                <a:cs typeface="Arial"/>
              </a:rPr>
              <a:t> </a:t>
            </a:r>
            <a:r>
              <a:rPr sz="1300" dirty="0">
                <a:solidFill>
                  <a:srgbClr val="0070C0"/>
                </a:solidFill>
                <a:latin typeface="Arial"/>
                <a:cs typeface="Arial"/>
              </a:rPr>
              <a:t>catheters</a:t>
            </a:r>
          </a:p>
          <a:p>
            <a:pPr>
              <a:lnSpc>
                <a:spcPct val="100000"/>
              </a:lnSpc>
              <a:spcBef>
                <a:spcPts val="25"/>
              </a:spcBef>
              <a:buClr>
                <a:srgbClr val="0164A3"/>
              </a:buClr>
              <a:buFont typeface="Arial"/>
              <a:buChar char="•"/>
            </a:pPr>
            <a:endParaRPr sz="1300" dirty="0">
              <a:latin typeface="Arial"/>
              <a:cs typeface="Arial"/>
            </a:endParaRPr>
          </a:p>
          <a:p>
            <a:pPr marL="12700">
              <a:lnSpc>
                <a:spcPct val="100000"/>
              </a:lnSpc>
              <a:spcBef>
                <a:spcPts val="5"/>
              </a:spcBef>
            </a:pPr>
            <a:r>
              <a:rPr sz="1300" b="1" dirty="0">
                <a:solidFill>
                  <a:srgbClr val="0164A3"/>
                </a:solidFill>
                <a:latin typeface="Arial"/>
                <a:cs typeface="Arial"/>
              </a:rPr>
              <a:t>Prevention</a:t>
            </a:r>
            <a:r>
              <a:rPr sz="1300" b="1" spc="-20" dirty="0">
                <a:solidFill>
                  <a:srgbClr val="0164A3"/>
                </a:solidFill>
                <a:latin typeface="Arial"/>
                <a:cs typeface="Arial"/>
              </a:rPr>
              <a:t> </a:t>
            </a:r>
            <a:r>
              <a:rPr sz="1300" b="1" dirty="0">
                <a:solidFill>
                  <a:srgbClr val="0164A3"/>
                </a:solidFill>
                <a:latin typeface="Arial"/>
                <a:cs typeface="Arial"/>
              </a:rPr>
              <a:t>of</a:t>
            </a:r>
            <a:r>
              <a:rPr sz="1300" b="1" spc="-5" dirty="0">
                <a:solidFill>
                  <a:srgbClr val="0164A3"/>
                </a:solidFill>
                <a:latin typeface="Arial"/>
                <a:cs typeface="Arial"/>
              </a:rPr>
              <a:t> </a:t>
            </a:r>
            <a:r>
              <a:rPr lang="en-US" sz="1300" b="1" spc="-5" dirty="0" smtClean="0">
                <a:solidFill>
                  <a:srgbClr val="0164A3"/>
                </a:solidFill>
                <a:latin typeface="Arial"/>
                <a:cs typeface="Arial"/>
              </a:rPr>
              <a:t>Catheter Associated Urinary Tract Infection (CAUTI)</a:t>
            </a:r>
          </a:p>
          <a:p>
            <a:pPr marL="298450" indent="-285750">
              <a:lnSpc>
                <a:spcPct val="100000"/>
              </a:lnSpc>
              <a:spcBef>
                <a:spcPts val="5"/>
              </a:spcBef>
              <a:buFont typeface="Arial" panose="020B0604020202020204" pitchFamily="34" charset="0"/>
              <a:buChar char="•"/>
            </a:pPr>
            <a:r>
              <a:rPr lang="en-US" sz="1300" spc="-5" dirty="0" smtClean="0">
                <a:solidFill>
                  <a:srgbClr val="0070C0"/>
                </a:solidFill>
                <a:latin typeface="Arial"/>
                <a:cs typeface="Arial"/>
              </a:rPr>
              <a:t>Reassess the need for the catheter daily</a:t>
            </a:r>
          </a:p>
          <a:p>
            <a:pPr marL="298450" indent="-285750">
              <a:lnSpc>
                <a:spcPct val="100000"/>
              </a:lnSpc>
              <a:spcBef>
                <a:spcPts val="5"/>
              </a:spcBef>
              <a:buFont typeface="Arial" panose="020B0604020202020204" pitchFamily="34" charset="0"/>
              <a:buChar char="•"/>
            </a:pPr>
            <a:r>
              <a:rPr lang="en-US" sz="1300" spc="-5" dirty="0" smtClean="0">
                <a:solidFill>
                  <a:srgbClr val="0070C0"/>
                </a:solidFill>
                <a:latin typeface="Arial"/>
                <a:cs typeface="Arial"/>
              </a:rPr>
              <a:t>Follow approved indications for insertion</a:t>
            </a:r>
          </a:p>
          <a:p>
            <a:pPr marL="298450" indent="-285750">
              <a:lnSpc>
                <a:spcPct val="100000"/>
              </a:lnSpc>
              <a:spcBef>
                <a:spcPts val="5"/>
              </a:spcBef>
              <a:buFont typeface="Arial" panose="020B0604020202020204" pitchFamily="34" charset="0"/>
              <a:buChar char="•"/>
            </a:pPr>
            <a:r>
              <a:rPr lang="en-US" sz="1300" spc="-5" dirty="0" smtClean="0">
                <a:solidFill>
                  <a:srgbClr val="0070C0"/>
                </a:solidFill>
                <a:latin typeface="Arial"/>
                <a:cs typeface="Arial"/>
              </a:rPr>
              <a:t>Utilization of Foley Removal Protocol developed using best practice medical indications the order will assist in augmenting the removal by nursing when appropriate</a:t>
            </a:r>
          </a:p>
          <a:p>
            <a:pPr marL="298450" indent="-285750">
              <a:lnSpc>
                <a:spcPct val="100000"/>
              </a:lnSpc>
              <a:spcBef>
                <a:spcPts val="5"/>
              </a:spcBef>
              <a:buFont typeface="Arial" panose="020B0604020202020204" pitchFamily="34" charset="0"/>
              <a:buChar char="•"/>
            </a:pPr>
            <a:r>
              <a:rPr lang="en-US" sz="1300" spc="-5" dirty="0" smtClean="0">
                <a:solidFill>
                  <a:srgbClr val="0070C0"/>
                </a:solidFill>
                <a:latin typeface="Arial"/>
                <a:cs typeface="Arial"/>
              </a:rPr>
              <a:t>Consider appropriateness of using an external catheter</a:t>
            </a:r>
          </a:p>
          <a:p>
            <a:pPr marL="298450" indent="-285750">
              <a:lnSpc>
                <a:spcPct val="100000"/>
              </a:lnSpc>
              <a:spcBef>
                <a:spcPts val="5"/>
              </a:spcBef>
              <a:buFont typeface="Arial" panose="020B0604020202020204" pitchFamily="34" charset="0"/>
              <a:buChar char="•"/>
            </a:pPr>
            <a:endParaRPr lang="en-US" sz="1300" spc="-5" dirty="0">
              <a:solidFill>
                <a:srgbClr val="0070C0"/>
              </a:solidFill>
              <a:latin typeface="Arial"/>
              <a:cs typeface="Arial"/>
            </a:endParaRPr>
          </a:p>
          <a:p>
            <a:pPr marL="12700">
              <a:lnSpc>
                <a:spcPct val="100000"/>
              </a:lnSpc>
              <a:spcBef>
                <a:spcPts val="385"/>
              </a:spcBef>
            </a:pPr>
            <a:r>
              <a:rPr lang="en-US" sz="1300" b="1" spc="-5" dirty="0">
                <a:solidFill>
                  <a:srgbClr val="0164A3"/>
                </a:solidFill>
                <a:latin typeface="Arial"/>
                <a:cs typeface="Arial"/>
              </a:rPr>
              <a:t>Prevention</a:t>
            </a:r>
            <a:r>
              <a:rPr lang="en-US" sz="1300" b="1" spc="-10" dirty="0">
                <a:solidFill>
                  <a:srgbClr val="0164A3"/>
                </a:solidFill>
                <a:latin typeface="Arial"/>
                <a:cs typeface="Arial"/>
              </a:rPr>
              <a:t> </a:t>
            </a:r>
            <a:r>
              <a:rPr lang="en-US" sz="1300" b="1" spc="-5" dirty="0">
                <a:solidFill>
                  <a:srgbClr val="0164A3"/>
                </a:solidFill>
                <a:latin typeface="Arial"/>
                <a:cs typeface="Arial"/>
              </a:rPr>
              <a:t>of Hospital Onset </a:t>
            </a:r>
            <a:r>
              <a:rPr lang="en-US" sz="1300" b="1" spc="-5" dirty="0" err="1">
                <a:solidFill>
                  <a:srgbClr val="0164A3"/>
                </a:solidFill>
                <a:latin typeface="Arial"/>
                <a:cs typeface="Arial"/>
              </a:rPr>
              <a:t>Clostridioides</a:t>
            </a:r>
            <a:r>
              <a:rPr lang="en-US" sz="1300" b="1" spc="-5" dirty="0">
                <a:solidFill>
                  <a:srgbClr val="0164A3"/>
                </a:solidFill>
                <a:latin typeface="Arial"/>
                <a:cs typeface="Arial"/>
              </a:rPr>
              <a:t> </a:t>
            </a:r>
            <a:r>
              <a:rPr lang="en-US" sz="1300" b="1" spc="-5" dirty="0" smtClean="0">
                <a:solidFill>
                  <a:srgbClr val="0164A3"/>
                </a:solidFill>
                <a:latin typeface="Arial"/>
                <a:cs typeface="Arial"/>
              </a:rPr>
              <a:t>Difficile </a:t>
            </a:r>
            <a:r>
              <a:rPr lang="en-US" sz="1300" b="1" spc="-5" dirty="0">
                <a:solidFill>
                  <a:srgbClr val="0164A3"/>
                </a:solidFill>
                <a:latin typeface="Arial"/>
                <a:cs typeface="Arial"/>
              </a:rPr>
              <a:t>(C. Diff)</a:t>
            </a:r>
          </a:p>
          <a:p>
            <a:pPr marL="285750" lvl="0" indent="-285750">
              <a:buFont typeface="Arial" panose="020B0604020202020204" pitchFamily="34" charset="0"/>
              <a:buChar char="•"/>
            </a:pPr>
            <a:r>
              <a:rPr lang="en-US" sz="1300" dirty="0">
                <a:solidFill>
                  <a:srgbClr val="0070C0"/>
                </a:solidFill>
                <a:latin typeface="Arial" panose="020B0604020202020204" pitchFamily="34" charset="0"/>
                <a:cs typeface="Arial" panose="020B0604020202020204" pitchFamily="34" charset="0"/>
              </a:rPr>
              <a:t>Any positive </a:t>
            </a:r>
            <a:r>
              <a:rPr lang="en-US" sz="1300" dirty="0" smtClean="0">
                <a:solidFill>
                  <a:srgbClr val="0070C0"/>
                </a:solidFill>
                <a:latin typeface="Arial" panose="020B0604020202020204" pitchFamily="34" charset="0"/>
                <a:cs typeface="Arial" panose="020B0604020202020204" pitchFamily="34" charset="0"/>
              </a:rPr>
              <a:t>C. diff </a:t>
            </a:r>
            <a:r>
              <a:rPr lang="en-US" sz="1300" dirty="0">
                <a:solidFill>
                  <a:srgbClr val="0070C0"/>
                </a:solidFill>
                <a:latin typeface="Arial" panose="020B0604020202020204" pitchFamily="34" charset="0"/>
                <a:cs typeface="Arial" panose="020B0604020202020204" pitchFamily="34" charset="0"/>
              </a:rPr>
              <a:t>test on or after hospital day 4 is considered Hospital Acquired Infection</a:t>
            </a:r>
          </a:p>
          <a:p>
            <a:pPr marL="285750" lvl="0" indent="-285750">
              <a:buFont typeface="Arial" panose="020B0604020202020204" pitchFamily="34" charset="0"/>
              <a:buChar char="•"/>
            </a:pPr>
            <a:r>
              <a:rPr lang="en-US" sz="1300" dirty="0" smtClean="0">
                <a:solidFill>
                  <a:srgbClr val="0070C0"/>
                </a:solidFill>
                <a:latin typeface="Arial" panose="020B0604020202020204" pitchFamily="34" charset="0"/>
                <a:cs typeface="Arial" panose="020B0604020202020204" pitchFamily="34" charset="0"/>
              </a:rPr>
              <a:t>C. diff </a:t>
            </a:r>
            <a:r>
              <a:rPr lang="en-US" sz="1300" dirty="0">
                <a:solidFill>
                  <a:srgbClr val="0070C0"/>
                </a:solidFill>
                <a:latin typeface="Arial" panose="020B0604020202020204" pitchFamily="34" charset="0"/>
                <a:cs typeface="Arial" panose="020B0604020202020204" pitchFamily="34" charset="0"/>
              </a:rPr>
              <a:t>spores can survive on surfaces for up to 5 months.  </a:t>
            </a:r>
          </a:p>
          <a:p>
            <a:pPr marL="285750" lvl="0" indent="-285750">
              <a:buFont typeface="Arial" panose="020B0604020202020204" pitchFamily="34" charset="0"/>
              <a:buChar char="•"/>
            </a:pPr>
            <a:r>
              <a:rPr lang="en-US" sz="1300" dirty="0">
                <a:solidFill>
                  <a:srgbClr val="0070C0"/>
                </a:solidFill>
                <a:latin typeface="Arial" panose="020B0604020202020204" pitchFamily="34" charset="0"/>
                <a:cs typeface="Arial" panose="020B0604020202020204" pitchFamily="34" charset="0"/>
              </a:rPr>
              <a:t>Excellent hand hygiene is essential in preventing the spread of CDI.</a:t>
            </a:r>
          </a:p>
          <a:p>
            <a:pPr marL="285750" lvl="0" indent="-285750">
              <a:buFont typeface="Arial" panose="020B0604020202020204" pitchFamily="34" charset="0"/>
              <a:buChar char="•"/>
            </a:pPr>
            <a:r>
              <a:rPr lang="en-US" sz="1300" dirty="0">
                <a:solidFill>
                  <a:srgbClr val="0070C0"/>
                </a:solidFill>
                <a:latin typeface="Arial" panose="020B0604020202020204" pitchFamily="34" charset="0"/>
                <a:cs typeface="Arial" panose="020B0604020202020204" pitchFamily="34" charset="0"/>
              </a:rPr>
              <a:t>When reviewing medication history monitor for recent antibiotic usage and PPIs?</a:t>
            </a:r>
          </a:p>
          <a:p>
            <a:pPr marL="285750" lvl="0" indent="-285750">
              <a:buFont typeface="Arial" panose="020B0604020202020204" pitchFamily="34" charset="0"/>
              <a:buChar char="•"/>
            </a:pPr>
            <a:r>
              <a:rPr lang="en-US" sz="1300" dirty="0">
                <a:solidFill>
                  <a:srgbClr val="0070C0"/>
                </a:solidFill>
                <a:latin typeface="Arial" panose="020B0604020202020204" pitchFamily="34" charset="0"/>
                <a:cs typeface="Arial" panose="020B0604020202020204" pitchFamily="34" charset="0"/>
              </a:rPr>
              <a:t>Order testing at admission for patients with indications for possible </a:t>
            </a:r>
            <a:r>
              <a:rPr lang="en-US" sz="1300" dirty="0" smtClean="0">
                <a:solidFill>
                  <a:srgbClr val="0070C0"/>
                </a:solidFill>
                <a:latin typeface="Arial" panose="020B0604020202020204" pitchFamily="34" charset="0"/>
                <a:cs typeface="Arial" panose="020B0604020202020204" pitchFamily="34" charset="0"/>
              </a:rPr>
              <a:t>C. diff</a:t>
            </a:r>
            <a:endParaRPr lang="en-US" sz="13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dirty="0">
                <a:solidFill>
                  <a:srgbClr val="0070C0"/>
                </a:solidFill>
                <a:latin typeface="Arial" panose="020B0604020202020204" pitchFamily="34" charset="0"/>
                <a:cs typeface="Arial" panose="020B0604020202020204" pitchFamily="34" charset="0"/>
              </a:rPr>
              <a:t>Reserve CDI testing for patients who meet the following </a:t>
            </a:r>
            <a:r>
              <a:rPr lang="en-US" sz="1300" dirty="0" smtClean="0">
                <a:solidFill>
                  <a:srgbClr val="0070C0"/>
                </a:solidFill>
                <a:latin typeface="Arial" panose="020B0604020202020204" pitchFamily="34" charset="0"/>
                <a:cs typeface="Arial" panose="020B0604020202020204" pitchFamily="34" charset="0"/>
              </a:rPr>
              <a:t>criteria:</a:t>
            </a:r>
            <a:endParaRPr lang="en-US" sz="1300" dirty="0">
              <a:solidFill>
                <a:srgbClr val="0070C0"/>
              </a:solidFill>
              <a:latin typeface="Arial" panose="020B0604020202020204" pitchFamily="34" charset="0"/>
              <a:cs typeface="Arial" panose="020B0604020202020204" pitchFamily="34" charset="0"/>
            </a:endParaRPr>
          </a:p>
          <a:p>
            <a:pPr marL="287338" lvl="1">
              <a:buNone/>
              <a:tabLst>
                <a:tab pos="461963" algn="l"/>
              </a:tabLst>
            </a:pPr>
            <a:r>
              <a:rPr lang="en-US" sz="1300" dirty="0">
                <a:solidFill>
                  <a:srgbClr val="0070C0"/>
                </a:solidFill>
                <a:latin typeface="Arial" panose="020B0604020202020204" pitchFamily="34" charset="0"/>
                <a:cs typeface="Arial" panose="020B0604020202020204" pitchFamily="34" charset="0"/>
              </a:rPr>
              <a:t>1.	Significant diarrhea (&gt;3 watery bowel movements in &lt;24 hours) and at least one feature suggestive of CDI  	including: </a:t>
            </a:r>
          </a:p>
          <a:p>
            <a:pPr marL="461963" lvl="2">
              <a:buNone/>
              <a:tabLst>
                <a:tab pos="627063" algn="l"/>
              </a:tabLst>
            </a:pPr>
            <a:r>
              <a:rPr lang="en-US" sz="1300" dirty="0">
                <a:solidFill>
                  <a:srgbClr val="0070C0"/>
                </a:solidFill>
                <a:latin typeface="Arial" panose="020B0604020202020204" pitchFamily="34" charset="0"/>
                <a:cs typeface="Arial" panose="020B0604020202020204" pitchFamily="34" charset="0"/>
              </a:rPr>
              <a:t>a.  Unexplained elevation in WBC count or fever</a:t>
            </a:r>
          </a:p>
          <a:p>
            <a:pPr marL="688975" lvl="3">
              <a:buNone/>
              <a:tabLst>
                <a:tab pos="627063" algn="l"/>
                <a:tab pos="852488" algn="l"/>
              </a:tabLst>
            </a:pPr>
            <a:r>
              <a:rPr lang="en-US" sz="1300" dirty="0" err="1">
                <a:solidFill>
                  <a:srgbClr val="0070C0"/>
                </a:solidFill>
                <a:latin typeface="Arial" panose="020B0604020202020204" pitchFamily="34" charset="0"/>
                <a:cs typeface="Arial" panose="020B0604020202020204" pitchFamily="34" charset="0"/>
              </a:rPr>
              <a:t>i</a:t>
            </a:r>
            <a:r>
              <a:rPr lang="en-US" sz="1300" dirty="0">
                <a:solidFill>
                  <a:srgbClr val="0070C0"/>
                </a:solidFill>
                <a:latin typeface="Arial" panose="020B0604020202020204" pitchFamily="34" charset="0"/>
                <a:cs typeface="Arial" panose="020B0604020202020204" pitchFamily="34" charset="0"/>
              </a:rPr>
              <a:t>.	Isolated leukocytosis without diarrhea is not an indication for CDI testing</a:t>
            </a:r>
          </a:p>
          <a:p>
            <a:pPr marL="461963" lvl="2">
              <a:buNone/>
              <a:tabLst>
                <a:tab pos="627063" algn="l"/>
              </a:tabLst>
            </a:pPr>
            <a:r>
              <a:rPr lang="en-US" sz="1300" dirty="0">
                <a:solidFill>
                  <a:srgbClr val="0070C0"/>
                </a:solidFill>
                <a:latin typeface="Arial" panose="020B0604020202020204" pitchFamily="34" charset="0"/>
                <a:cs typeface="Arial" panose="020B0604020202020204" pitchFamily="34" charset="0"/>
              </a:rPr>
              <a:t>b.  New onset abdominal pain/cramping and/or distention with diarrhea</a:t>
            </a:r>
          </a:p>
          <a:p>
            <a:pPr marL="287338" lvl="1">
              <a:buNone/>
              <a:tabLst>
                <a:tab pos="461963" algn="l"/>
              </a:tabLst>
            </a:pPr>
            <a:r>
              <a:rPr lang="en-US" sz="1300" dirty="0">
                <a:solidFill>
                  <a:srgbClr val="0070C0"/>
                </a:solidFill>
                <a:latin typeface="Arial" panose="020B0604020202020204" pitchFamily="34" charset="0"/>
                <a:cs typeface="Arial" panose="020B0604020202020204" pitchFamily="34" charset="0"/>
              </a:rPr>
              <a:t>2.	Severe diarrhea (&gt;7 bowel movements or &gt;1.5L over 24 hours)</a:t>
            </a:r>
          </a:p>
          <a:p>
            <a:pPr marL="287338" lvl="1">
              <a:buNone/>
              <a:tabLst>
                <a:tab pos="461963" algn="l"/>
              </a:tabLst>
            </a:pPr>
            <a:r>
              <a:rPr lang="en-US" sz="1300" dirty="0">
                <a:solidFill>
                  <a:srgbClr val="0070C0"/>
                </a:solidFill>
                <a:latin typeface="Arial" panose="020B0604020202020204" pitchFamily="34" charset="0"/>
                <a:cs typeface="Arial" panose="020B0604020202020204" pitchFamily="34" charset="0"/>
              </a:rPr>
              <a:t>3.	Persistent diarrhea = significant diarrhea for &gt;24 hours which is not resolved with conservative 	treatment and does not have another </a:t>
            </a:r>
            <a:r>
              <a:rPr lang="en-US" sz="1300" dirty="0" smtClean="0">
                <a:solidFill>
                  <a:srgbClr val="0070C0"/>
                </a:solidFill>
                <a:latin typeface="Arial" panose="020B0604020202020204" pitchFamily="34" charset="0"/>
                <a:cs typeface="Arial" panose="020B0604020202020204" pitchFamily="34" charset="0"/>
              </a:rPr>
              <a:t>explanation</a:t>
            </a:r>
            <a:endParaRPr lang="en-US" sz="13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61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551" y="609600"/>
            <a:ext cx="8147049" cy="492443"/>
          </a:xfrm>
        </p:spPr>
        <p:txBody>
          <a:bodyPr/>
          <a:lstStyle/>
          <a:p>
            <a:r>
              <a:rPr lang="en-US" sz="3200" dirty="0" smtClean="0"/>
              <a:t>Infection Control</a:t>
            </a:r>
            <a:endParaRPr lang="en-US" sz="3200" dirty="0"/>
          </a:p>
        </p:txBody>
      </p:sp>
      <p:sp>
        <p:nvSpPr>
          <p:cNvPr id="3" name="Text Placeholder 2"/>
          <p:cNvSpPr>
            <a:spLocks noGrp="1"/>
          </p:cNvSpPr>
          <p:nvPr>
            <p:ph type="body" idx="1"/>
          </p:nvPr>
        </p:nvSpPr>
        <p:spPr>
          <a:xfrm>
            <a:off x="890286" y="1781048"/>
            <a:ext cx="8277826" cy="4070345"/>
          </a:xfrm>
        </p:spPr>
        <p:txBody>
          <a:bodyPr/>
          <a:lstStyle/>
          <a:p>
            <a:pPr>
              <a:spcBef>
                <a:spcPts val="5"/>
              </a:spcBef>
            </a:pPr>
            <a:r>
              <a:rPr lang="en-US" b="1" dirty="0"/>
              <a:t>Prevention</a:t>
            </a:r>
            <a:r>
              <a:rPr lang="en-US" b="1" spc="-20" dirty="0"/>
              <a:t> </a:t>
            </a:r>
            <a:r>
              <a:rPr lang="en-US" b="1" dirty="0"/>
              <a:t>of</a:t>
            </a:r>
            <a:r>
              <a:rPr lang="en-US" b="1" spc="-5" dirty="0"/>
              <a:t> </a:t>
            </a:r>
            <a:r>
              <a:rPr lang="en-US" b="1" dirty="0"/>
              <a:t>Surgical</a:t>
            </a:r>
            <a:r>
              <a:rPr lang="en-US" b="1" spc="-15" dirty="0"/>
              <a:t> </a:t>
            </a:r>
            <a:r>
              <a:rPr lang="en-US" b="1" dirty="0"/>
              <a:t>Site</a:t>
            </a:r>
            <a:r>
              <a:rPr lang="en-US" b="1" spc="-20" dirty="0"/>
              <a:t> </a:t>
            </a:r>
            <a:r>
              <a:rPr lang="en-US" b="1" dirty="0"/>
              <a:t>Infections</a:t>
            </a:r>
            <a:endParaRPr lang="en-US" dirty="0"/>
          </a:p>
          <a:p>
            <a:pPr marL="357505" indent="-343535">
              <a:spcBef>
                <a:spcPts val="310"/>
              </a:spcBef>
              <a:buFont typeface="Arial" panose="020B0604020202020204" pitchFamily="34" charset="0"/>
              <a:buChar char="•"/>
              <a:tabLst>
                <a:tab pos="357505" algn="l"/>
                <a:tab pos="358140" algn="l"/>
              </a:tabLst>
            </a:pPr>
            <a:r>
              <a:rPr lang="en-US" dirty="0"/>
              <a:t>Educate</a:t>
            </a:r>
            <a:r>
              <a:rPr lang="en-US" spc="-25" dirty="0"/>
              <a:t> </a:t>
            </a:r>
            <a:r>
              <a:rPr lang="en-US" dirty="0"/>
              <a:t>patients</a:t>
            </a:r>
            <a:r>
              <a:rPr lang="en-US" spc="-10" dirty="0"/>
              <a:t> </a:t>
            </a:r>
            <a:r>
              <a:rPr lang="en-US" dirty="0"/>
              <a:t>about</a:t>
            </a:r>
            <a:r>
              <a:rPr lang="en-US" spc="-10" dirty="0"/>
              <a:t> </a:t>
            </a:r>
            <a:r>
              <a:rPr lang="en-US" dirty="0"/>
              <a:t>SSI</a:t>
            </a:r>
            <a:r>
              <a:rPr lang="en-US" spc="-10" dirty="0"/>
              <a:t> </a:t>
            </a:r>
            <a:r>
              <a:rPr lang="en-US" dirty="0"/>
              <a:t>prevention</a:t>
            </a:r>
            <a:r>
              <a:rPr lang="en-US" spc="-5" dirty="0"/>
              <a:t> </a:t>
            </a:r>
            <a:r>
              <a:rPr lang="en-US" dirty="0"/>
              <a:t>PRIOR</a:t>
            </a:r>
            <a:r>
              <a:rPr lang="en-US" spc="-25" dirty="0"/>
              <a:t> </a:t>
            </a:r>
            <a:r>
              <a:rPr lang="en-US" dirty="0"/>
              <a:t>to</a:t>
            </a:r>
            <a:r>
              <a:rPr lang="en-US" spc="-5" dirty="0"/>
              <a:t> </a:t>
            </a:r>
            <a:r>
              <a:rPr lang="en-US" dirty="0"/>
              <a:t>procedure</a:t>
            </a:r>
          </a:p>
          <a:p>
            <a:pPr marL="357505" indent="-343535">
              <a:spcBef>
                <a:spcPts val="310"/>
              </a:spcBef>
              <a:buFont typeface="Arial" panose="020B0604020202020204" pitchFamily="34" charset="0"/>
              <a:buChar char="•"/>
              <a:tabLst>
                <a:tab pos="357505" algn="l"/>
                <a:tab pos="358140" algn="l"/>
              </a:tabLst>
            </a:pPr>
            <a:r>
              <a:rPr lang="en-US" dirty="0"/>
              <a:t>Perform</a:t>
            </a:r>
            <a:r>
              <a:rPr lang="en-US" spc="-10" dirty="0"/>
              <a:t> </a:t>
            </a:r>
            <a:r>
              <a:rPr lang="en-US" dirty="0"/>
              <a:t>proper</a:t>
            </a:r>
            <a:r>
              <a:rPr lang="en-US" spc="10" dirty="0"/>
              <a:t> </a:t>
            </a:r>
            <a:r>
              <a:rPr lang="en-US" dirty="0"/>
              <a:t>surgical</a:t>
            </a:r>
            <a:r>
              <a:rPr lang="en-US" spc="-10" dirty="0"/>
              <a:t> </a:t>
            </a:r>
            <a:r>
              <a:rPr lang="en-US" dirty="0"/>
              <a:t>scrub</a:t>
            </a:r>
            <a:r>
              <a:rPr lang="en-US" spc="-5" dirty="0"/>
              <a:t> </a:t>
            </a:r>
            <a:r>
              <a:rPr lang="en-US" dirty="0"/>
              <a:t>on</a:t>
            </a:r>
            <a:r>
              <a:rPr lang="en-US" spc="-10" dirty="0"/>
              <a:t> </a:t>
            </a:r>
            <a:r>
              <a:rPr lang="en-US" dirty="0"/>
              <a:t>hands</a:t>
            </a:r>
            <a:r>
              <a:rPr lang="en-US" spc="-5" dirty="0"/>
              <a:t> </a:t>
            </a:r>
            <a:r>
              <a:rPr lang="en-US" dirty="0"/>
              <a:t>and</a:t>
            </a:r>
            <a:r>
              <a:rPr lang="en-US" spc="-10" dirty="0"/>
              <a:t> </a:t>
            </a:r>
            <a:r>
              <a:rPr lang="en-US" dirty="0"/>
              <a:t>don</a:t>
            </a:r>
            <a:r>
              <a:rPr lang="en-US" spc="-5" dirty="0"/>
              <a:t> </a:t>
            </a:r>
            <a:r>
              <a:rPr lang="en-US" dirty="0"/>
              <a:t>proper surgical</a:t>
            </a:r>
            <a:r>
              <a:rPr lang="en-US" spc="-10" dirty="0"/>
              <a:t> </a:t>
            </a:r>
            <a:r>
              <a:rPr lang="en-US" dirty="0"/>
              <a:t>attire per</a:t>
            </a:r>
            <a:r>
              <a:rPr lang="en-US" spc="5" dirty="0"/>
              <a:t> </a:t>
            </a:r>
            <a:r>
              <a:rPr lang="en-US" dirty="0" smtClean="0"/>
              <a:t>policy/procedure</a:t>
            </a:r>
          </a:p>
          <a:p>
            <a:pPr marL="357505" indent="-343535">
              <a:spcBef>
                <a:spcPts val="310"/>
              </a:spcBef>
              <a:buFont typeface="Arial" panose="020B0604020202020204" pitchFamily="34" charset="0"/>
              <a:buChar char="•"/>
              <a:tabLst>
                <a:tab pos="357505" algn="l"/>
                <a:tab pos="358140" algn="l"/>
              </a:tabLst>
            </a:pPr>
            <a:r>
              <a:rPr lang="en-US" dirty="0" smtClean="0"/>
              <a:t>Use </a:t>
            </a:r>
            <a:r>
              <a:rPr lang="en-US" dirty="0"/>
              <a:t>proper antibiotics for prophylaxis prior to incision, including adding anaerobic coverage intra-op when </a:t>
            </a:r>
            <a:r>
              <a:rPr lang="en-US" spc="-350" dirty="0"/>
              <a:t> </a:t>
            </a:r>
            <a:r>
              <a:rPr lang="en-US" dirty="0"/>
              <a:t>the bowel</a:t>
            </a:r>
            <a:r>
              <a:rPr lang="en-US" spc="-10" dirty="0"/>
              <a:t> </a:t>
            </a:r>
            <a:r>
              <a:rPr lang="en-US" dirty="0"/>
              <a:t>becomes</a:t>
            </a:r>
            <a:r>
              <a:rPr lang="en-US" spc="-10" dirty="0"/>
              <a:t> </a:t>
            </a:r>
            <a:r>
              <a:rPr lang="en-US" dirty="0"/>
              <a:t>involved</a:t>
            </a:r>
            <a:r>
              <a:rPr lang="en-US" spc="-10" dirty="0"/>
              <a:t> </a:t>
            </a:r>
            <a:r>
              <a:rPr lang="en-US" dirty="0"/>
              <a:t>unexpectedly</a:t>
            </a:r>
          </a:p>
          <a:p>
            <a:pPr marL="357505" indent="-343535">
              <a:spcBef>
                <a:spcPts val="310"/>
              </a:spcBef>
              <a:buFont typeface="Arial" panose="020B0604020202020204" pitchFamily="34" charset="0"/>
              <a:buChar char="•"/>
              <a:tabLst>
                <a:tab pos="357505" algn="l"/>
                <a:tab pos="358140" algn="l"/>
              </a:tabLst>
            </a:pPr>
            <a:r>
              <a:rPr lang="en-US" dirty="0"/>
              <a:t>If</a:t>
            </a:r>
            <a:r>
              <a:rPr lang="en-US" spc="-5" dirty="0"/>
              <a:t> </a:t>
            </a:r>
            <a:r>
              <a:rPr lang="en-US" dirty="0"/>
              <a:t>hair</a:t>
            </a:r>
            <a:r>
              <a:rPr lang="en-US" spc="-5" dirty="0"/>
              <a:t> </a:t>
            </a:r>
            <a:r>
              <a:rPr lang="en-US" dirty="0"/>
              <a:t>removal</a:t>
            </a:r>
            <a:r>
              <a:rPr lang="en-US" spc="-5" dirty="0"/>
              <a:t> </a:t>
            </a:r>
            <a:r>
              <a:rPr lang="en-US" spc="-5" dirty="0" smtClean="0"/>
              <a:t>is </a:t>
            </a:r>
            <a:r>
              <a:rPr lang="en-US" dirty="0" smtClean="0"/>
              <a:t>needed</a:t>
            </a:r>
            <a:r>
              <a:rPr lang="en-US" dirty="0"/>
              <a:t>,</a:t>
            </a:r>
            <a:r>
              <a:rPr lang="en-US" spc="-20" dirty="0"/>
              <a:t> </a:t>
            </a:r>
            <a:r>
              <a:rPr lang="en-US" dirty="0"/>
              <a:t>use</a:t>
            </a:r>
            <a:r>
              <a:rPr lang="en-US" spc="-5" dirty="0"/>
              <a:t> </a:t>
            </a:r>
            <a:r>
              <a:rPr lang="en-US" dirty="0"/>
              <a:t>clippers</a:t>
            </a:r>
            <a:r>
              <a:rPr lang="en-US" spc="-15" dirty="0"/>
              <a:t> </a:t>
            </a:r>
            <a:r>
              <a:rPr lang="en-US" dirty="0"/>
              <a:t>in</a:t>
            </a:r>
            <a:r>
              <a:rPr lang="en-US" spc="-10" dirty="0"/>
              <a:t> </a:t>
            </a:r>
            <a:r>
              <a:rPr lang="en-US" dirty="0"/>
              <a:t>pre-op</a:t>
            </a:r>
            <a:r>
              <a:rPr lang="en-US" spc="-5" dirty="0"/>
              <a:t> </a:t>
            </a:r>
            <a:r>
              <a:rPr lang="en-US" dirty="0" smtClean="0"/>
              <a:t>area</a:t>
            </a:r>
          </a:p>
          <a:p>
            <a:pPr marL="357505" indent="-343535">
              <a:spcBef>
                <a:spcPts val="310"/>
              </a:spcBef>
              <a:buFont typeface="Arial" panose="020B0604020202020204" pitchFamily="34" charset="0"/>
              <a:buChar char="•"/>
              <a:tabLst>
                <a:tab pos="357505" algn="l"/>
                <a:tab pos="358140" algn="l"/>
              </a:tabLst>
            </a:pPr>
            <a:r>
              <a:rPr lang="en-US" dirty="0" smtClean="0"/>
              <a:t>Ensure proper surgical site scrub; surgical scrub containing alcohol is preferred </a:t>
            </a:r>
          </a:p>
          <a:p>
            <a:pPr marL="357505" indent="-343535">
              <a:spcBef>
                <a:spcPts val="310"/>
              </a:spcBef>
              <a:buFont typeface="Arial" panose="020B0604020202020204" pitchFamily="34" charset="0"/>
              <a:buChar char="•"/>
              <a:tabLst>
                <a:tab pos="357505" algn="l"/>
                <a:tab pos="358140" algn="l"/>
              </a:tabLst>
            </a:pPr>
            <a:r>
              <a:rPr lang="en-US" dirty="0" smtClean="0"/>
              <a:t>Minimize traffic in OR during </a:t>
            </a:r>
            <a:r>
              <a:rPr lang="en-US" spc="-350" dirty="0" smtClean="0"/>
              <a:t> </a:t>
            </a:r>
            <a:r>
              <a:rPr lang="en-US" dirty="0" smtClean="0"/>
              <a:t>surgery</a:t>
            </a:r>
          </a:p>
          <a:p>
            <a:pPr marL="357505" indent="-343535">
              <a:spcBef>
                <a:spcPts val="310"/>
              </a:spcBef>
              <a:buFont typeface="Arial" panose="020B0604020202020204" pitchFamily="34" charset="0"/>
              <a:buChar char="•"/>
              <a:tabLst>
                <a:tab pos="357505" algn="l"/>
                <a:tab pos="358140" algn="l"/>
              </a:tabLst>
            </a:pPr>
            <a:r>
              <a:rPr lang="en-US" dirty="0" smtClean="0"/>
              <a:t>Do</a:t>
            </a:r>
            <a:r>
              <a:rPr lang="en-US" spc="-20" dirty="0" smtClean="0"/>
              <a:t> </a:t>
            </a:r>
            <a:r>
              <a:rPr lang="en-US" dirty="0"/>
              <a:t>not</a:t>
            </a:r>
            <a:r>
              <a:rPr lang="en-US" spc="-20" dirty="0"/>
              <a:t> </a:t>
            </a:r>
            <a:r>
              <a:rPr lang="en-US" dirty="0"/>
              <a:t>flash</a:t>
            </a:r>
            <a:r>
              <a:rPr lang="en-US" spc="-15" dirty="0"/>
              <a:t> </a:t>
            </a:r>
            <a:r>
              <a:rPr lang="en-US" dirty="0"/>
              <a:t>sterilize</a:t>
            </a:r>
            <a:r>
              <a:rPr lang="en-US" spc="-20" dirty="0"/>
              <a:t> </a:t>
            </a:r>
            <a:r>
              <a:rPr lang="en-US" dirty="0"/>
              <a:t>equipment</a:t>
            </a:r>
          </a:p>
          <a:p>
            <a:pPr marL="357505" indent="-343535">
              <a:spcBef>
                <a:spcPts val="310"/>
              </a:spcBef>
              <a:buFont typeface="Arial" panose="020B0604020202020204" pitchFamily="34" charset="0"/>
              <a:buChar char="•"/>
              <a:tabLst>
                <a:tab pos="357505" algn="l"/>
                <a:tab pos="358140" algn="l"/>
              </a:tabLst>
            </a:pPr>
            <a:r>
              <a:rPr lang="en-US" dirty="0" smtClean="0"/>
              <a:t>Use proper hand</a:t>
            </a:r>
            <a:r>
              <a:rPr lang="en-US" spc="-15" dirty="0" smtClean="0"/>
              <a:t> </a:t>
            </a:r>
            <a:r>
              <a:rPr lang="en-US" dirty="0"/>
              <a:t>hygiene</a:t>
            </a:r>
            <a:r>
              <a:rPr lang="en-US" spc="-10" dirty="0"/>
              <a:t> </a:t>
            </a:r>
            <a:r>
              <a:rPr lang="en-US" dirty="0"/>
              <a:t>before</a:t>
            </a:r>
            <a:r>
              <a:rPr lang="en-US" spc="-5" dirty="0"/>
              <a:t> </a:t>
            </a:r>
            <a:r>
              <a:rPr lang="en-US" dirty="0"/>
              <a:t>and</a:t>
            </a:r>
            <a:r>
              <a:rPr lang="en-US" spc="-10" dirty="0"/>
              <a:t> </a:t>
            </a:r>
            <a:r>
              <a:rPr lang="en-US" dirty="0"/>
              <a:t>after caring</a:t>
            </a:r>
            <a:r>
              <a:rPr lang="en-US" spc="-10" dirty="0"/>
              <a:t> </a:t>
            </a:r>
            <a:r>
              <a:rPr lang="en-US" dirty="0"/>
              <a:t>for </a:t>
            </a:r>
            <a:r>
              <a:rPr lang="en-US" dirty="0" smtClean="0"/>
              <a:t>a wound</a:t>
            </a:r>
            <a:endParaRPr lang="en-US" dirty="0"/>
          </a:p>
          <a:p>
            <a:endParaRPr lang="en-US" b="1" dirty="0"/>
          </a:p>
          <a:p>
            <a:r>
              <a:rPr lang="en-US" b="1" dirty="0" smtClean="0"/>
              <a:t>Emergency </a:t>
            </a:r>
            <a:r>
              <a:rPr lang="en-US" b="1" dirty="0"/>
              <a:t>Care Provider Reporting Significant Exposure</a:t>
            </a:r>
            <a:endParaRPr lang="en-US" dirty="0"/>
          </a:p>
          <a:p>
            <a:r>
              <a:rPr lang="en-US" dirty="0" smtClean="0"/>
              <a:t>Providers </a:t>
            </a:r>
            <a:r>
              <a:rPr lang="en-US" dirty="0"/>
              <a:t>will complete an Iowa Department of Public Health Report of Exposure when the following is involved:  </a:t>
            </a:r>
          </a:p>
          <a:p>
            <a:pPr marL="285750" lvl="0" indent="-285750">
              <a:buFont typeface="Arial" panose="020B0604020202020204" pitchFamily="34" charset="0"/>
              <a:buChar char="•"/>
            </a:pPr>
            <a:r>
              <a:rPr lang="en-US" dirty="0"/>
              <a:t>Needle (sharps) stick.  </a:t>
            </a:r>
          </a:p>
          <a:p>
            <a:pPr marL="285750" lvl="0" indent="-285750">
              <a:buFont typeface="Arial" panose="020B0604020202020204" pitchFamily="34" charset="0"/>
              <a:buChar char="•"/>
            </a:pPr>
            <a:r>
              <a:rPr lang="en-US" dirty="0"/>
              <a:t>Mucous membrane exposure to blood/body fluids.  </a:t>
            </a:r>
          </a:p>
          <a:p>
            <a:pPr marL="285750" lvl="0" indent="-285750">
              <a:buFont typeface="Arial" panose="020B0604020202020204" pitchFamily="34" charset="0"/>
              <a:buChar char="•"/>
            </a:pPr>
            <a:r>
              <a:rPr lang="en-US" dirty="0"/>
              <a:t>Cutaneous wound exposure to blood/body fluids.  </a:t>
            </a:r>
          </a:p>
          <a:p>
            <a:r>
              <a:rPr lang="en-US" dirty="0"/>
              <a:t>Report is then delivered to Employee Health and prophylaxis may be needed if diagnosed with a </a:t>
            </a:r>
            <a:r>
              <a:rPr lang="en-US" dirty="0" err="1"/>
              <a:t>bloodborne</a:t>
            </a:r>
            <a:r>
              <a:rPr lang="en-US" dirty="0"/>
              <a:t> pathogen or other communicable disease.  </a:t>
            </a:r>
          </a:p>
          <a:p>
            <a:endParaRPr lang="en-US" dirty="0"/>
          </a:p>
        </p:txBody>
      </p:sp>
    </p:spTree>
    <p:extLst>
      <p:ext uri="{BB962C8B-B14F-4D97-AF65-F5344CB8AC3E}">
        <p14:creationId xmlns:p14="http://schemas.microsoft.com/office/powerpoint/2010/main" val="197469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5292"/>
            <a:ext cx="882650" cy="513080"/>
          </a:xfrm>
          <a:prstGeom prst="rect">
            <a:avLst/>
          </a:prstGeom>
        </p:spPr>
        <p:txBody>
          <a:bodyPr vert="horz" wrap="square" lIns="0" tIns="12065" rIns="0" bIns="0" rtlCol="0">
            <a:spAutoFit/>
          </a:bodyPr>
          <a:lstStyle/>
          <a:p>
            <a:pPr marL="12700">
              <a:lnSpc>
                <a:spcPct val="100000"/>
              </a:lnSpc>
              <a:spcBef>
                <a:spcPts val="95"/>
              </a:spcBef>
            </a:pPr>
            <a:r>
              <a:rPr sz="3200" spc="-10" dirty="0"/>
              <a:t>Falls</a:t>
            </a:r>
            <a:endParaRPr sz="3200" dirty="0"/>
          </a:p>
        </p:txBody>
      </p:sp>
      <p:sp>
        <p:nvSpPr>
          <p:cNvPr id="3" name="object 3"/>
          <p:cNvSpPr txBox="1"/>
          <p:nvPr/>
        </p:nvSpPr>
        <p:spPr>
          <a:xfrm>
            <a:off x="916906" y="1371600"/>
            <a:ext cx="8235315" cy="4909036"/>
          </a:xfrm>
          <a:prstGeom prst="rect">
            <a:avLst/>
          </a:prstGeom>
        </p:spPr>
        <p:txBody>
          <a:bodyPr vert="horz" wrap="square" lIns="0" tIns="12700" rIns="0" bIns="0" rtlCol="0">
            <a:spAutoFit/>
          </a:bodyPr>
          <a:lstStyle/>
          <a:p>
            <a:pPr marL="12700" marR="5080">
              <a:lnSpc>
                <a:spcPct val="100000"/>
              </a:lnSpc>
              <a:spcBef>
                <a:spcPts val="100"/>
              </a:spcBef>
            </a:pPr>
            <a:r>
              <a:rPr sz="1300" b="1" dirty="0">
                <a:solidFill>
                  <a:srgbClr val="0164A3"/>
                </a:solidFill>
                <a:latin typeface="Arial"/>
                <a:cs typeface="Arial"/>
              </a:rPr>
              <a:t>Risk Assessment:</a:t>
            </a:r>
            <a:r>
              <a:rPr sz="1300" b="1" spc="5" dirty="0">
                <a:solidFill>
                  <a:srgbClr val="0164A3"/>
                </a:solidFill>
                <a:latin typeface="Arial"/>
                <a:cs typeface="Arial"/>
              </a:rPr>
              <a:t> </a:t>
            </a:r>
            <a:r>
              <a:rPr lang="en-US" sz="1300" spc="5" dirty="0" smtClean="0">
                <a:solidFill>
                  <a:srgbClr val="0070C0"/>
                </a:solidFill>
                <a:latin typeface="Arial"/>
                <a:cs typeface="Arial"/>
              </a:rPr>
              <a:t>Age appropriate fall assessments are completed on all patients</a:t>
            </a:r>
          </a:p>
          <a:p>
            <a:pPr marL="298450" marR="5080" indent="-285750">
              <a:spcBef>
                <a:spcPts val="100"/>
              </a:spcBef>
              <a:buFont typeface="Arial" panose="020B0604020202020204" pitchFamily="34" charset="0"/>
              <a:buChar char="•"/>
            </a:pPr>
            <a:r>
              <a:rPr sz="1300" dirty="0" smtClean="0">
                <a:solidFill>
                  <a:srgbClr val="0164A3"/>
                </a:solidFill>
                <a:latin typeface="Arial"/>
                <a:cs typeface="Arial"/>
              </a:rPr>
              <a:t>The </a:t>
            </a:r>
            <a:r>
              <a:rPr sz="1300" dirty="0">
                <a:solidFill>
                  <a:srgbClr val="0164A3"/>
                </a:solidFill>
                <a:latin typeface="Arial"/>
                <a:cs typeface="Arial"/>
              </a:rPr>
              <a:t>Morse Fall </a:t>
            </a:r>
            <a:r>
              <a:rPr sz="1300" dirty="0" smtClean="0">
                <a:solidFill>
                  <a:srgbClr val="0164A3"/>
                </a:solidFill>
                <a:latin typeface="Arial"/>
                <a:cs typeface="Arial"/>
              </a:rPr>
              <a:t>Scale</a:t>
            </a:r>
            <a:r>
              <a:rPr lang="en-US" sz="1300" dirty="0">
                <a:solidFill>
                  <a:srgbClr val="0164A3"/>
                </a:solidFill>
                <a:latin typeface="Arial"/>
                <a:cs typeface="Arial"/>
              </a:rPr>
              <a:t>:  Patients who score </a:t>
            </a:r>
            <a:r>
              <a:rPr lang="en-US" sz="1300" spc="-5" dirty="0">
                <a:solidFill>
                  <a:srgbClr val="0164A3"/>
                </a:solidFill>
                <a:latin typeface="Arial"/>
                <a:cs typeface="Arial"/>
              </a:rPr>
              <a:t>≥60 </a:t>
            </a:r>
            <a:r>
              <a:rPr lang="en-US" sz="1300" dirty="0">
                <a:solidFill>
                  <a:srgbClr val="0164A3"/>
                </a:solidFill>
                <a:latin typeface="Arial"/>
                <a:cs typeface="Arial"/>
              </a:rPr>
              <a:t>on the MFS are considered </a:t>
            </a:r>
            <a:r>
              <a:rPr lang="en-US" sz="1300" b="1" spc="-5" dirty="0">
                <a:solidFill>
                  <a:srgbClr val="0164A3"/>
                </a:solidFill>
                <a:latin typeface="Arial"/>
                <a:cs typeface="Arial"/>
              </a:rPr>
              <a:t>SEVERE </a:t>
            </a:r>
            <a:r>
              <a:rPr lang="en-US" sz="1300" b="1" dirty="0">
                <a:solidFill>
                  <a:srgbClr val="0164A3"/>
                </a:solidFill>
                <a:latin typeface="Arial"/>
                <a:cs typeface="Arial"/>
              </a:rPr>
              <a:t>RISK FOR FALLS. </a:t>
            </a:r>
            <a:r>
              <a:rPr lang="en-US" sz="1300" b="1" spc="5" dirty="0">
                <a:solidFill>
                  <a:srgbClr val="0164A3"/>
                </a:solidFill>
                <a:latin typeface="Arial"/>
                <a:cs typeface="Arial"/>
              </a:rPr>
              <a:t> </a:t>
            </a:r>
            <a:endParaRPr lang="en-US" sz="1300" dirty="0" smtClean="0">
              <a:solidFill>
                <a:srgbClr val="0164A3"/>
              </a:solidFill>
              <a:latin typeface="Arial"/>
              <a:cs typeface="Arial"/>
            </a:endParaRPr>
          </a:p>
          <a:p>
            <a:pPr marL="298450" marR="5080" indent="-285750">
              <a:spcBef>
                <a:spcPts val="100"/>
              </a:spcBef>
              <a:buFont typeface="Arial" panose="020B0604020202020204" pitchFamily="34" charset="0"/>
              <a:buChar char="•"/>
            </a:pPr>
            <a:r>
              <a:rPr lang="en-US" sz="1300" dirty="0" smtClean="0">
                <a:solidFill>
                  <a:srgbClr val="0164A3"/>
                </a:solidFill>
                <a:latin typeface="Arial"/>
                <a:cs typeface="Arial"/>
              </a:rPr>
              <a:t>Humpty Dumpty </a:t>
            </a:r>
            <a:r>
              <a:rPr lang="en-US" sz="1300" dirty="0">
                <a:solidFill>
                  <a:srgbClr val="0164A3"/>
                </a:solidFill>
                <a:latin typeface="Arial"/>
                <a:cs typeface="Arial"/>
              </a:rPr>
              <a:t>Scale:  Patients who score &gt;12 on the Humpty Dumpty Scale are considered </a:t>
            </a:r>
            <a:r>
              <a:rPr lang="en-US" sz="1300" b="1" dirty="0">
                <a:solidFill>
                  <a:srgbClr val="0164A3"/>
                </a:solidFill>
                <a:latin typeface="Arial"/>
                <a:cs typeface="Arial"/>
              </a:rPr>
              <a:t>HIGH RISK FOR FALLS.</a:t>
            </a:r>
            <a:r>
              <a:rPr lang="en-US" sz="1300" b="1" spc="5" dirty="0">
                <a:solidFill>
                  <a:srgbClr val="0164A3"/>
                </a:solidFill>
                <a:latin typeface="Arial"/>
                <a:cs typeface="Arial"/>
              </a:rPr>
              <a:t> </a:t>
            </a:r>
            <a:endParaRPr lang="en-US" sz="1300" dirty="0" smtClean="0">
              <a:solidFill>
                <a:srgbClr val="0164A3"/>
              </a:solidFill>
              <a:latin typeface="Arial"/>
              <a:cs typeface="Arial"/>
            </a:endParaRPr>
          </a:p>
          <a:p>
            <a:pPr marL="298450" marR="5080" indent="-285750">
              <a:lnSpc>
                <a:spcPct val="100000"/>
              </a:lnSpc>
              <a:spcBef>
                <a:spcPts val="100"/>
              </a:spcBef>
              <a:buFont typeface="Arial" panose="020B0604020202020204" pitchFamily="34" charset="0"/>
              <a:buChar char="•"/>
            </a:pPr>
            <a:r>
              <a:rPr lang="en-US" sz="1300" dirty="0" smtClean="0">
                <a:solidFill>
                  <a:srgbClr val="0164A3"/>
                </a:solidFill>
                <a:latin typeface="Arial"/>
                <a:cs typeface="Arial"/>
              </a:rPr>
              <a:t>Nurses assess daily and PRN.  Universal fall precautions are initiated</a:t>
            </a:r>
            <a:r>
              <a:rPr sz="1300" dirty="0" smtClean="0">
                <a:solidFill>
                  <a:srgbClr val="0164A3"/>
                </a:solidFill>
                <a:latin typeface="Arial"/>
                <a:cs typeface="Arial"/>
              </a:rPr>
              <a:t> </a:t>
            </a:r>
            <a:r>
              <a:rPr lang="en-US" sz="1300" dirty="0" smtClean="0">
                <a:solidFill>
                  <a:srgbClr val="0164A3"/>
                </a:solidFill>
                <a:latin typeface="Arial"/>
                <a:cs typeface="Arial"/>
              </a:rPr>
              <a:t>on </a:t>
            </a:r>
            <a:r>
              <a:rPr lang="en-US" sz="1300" b="1" dirty="0" smtClean="0">
                <a:solidFill>
                  <a:srgbClr val="0164A3"/>
                </a:solidFill>
                <a:latin typeface="Arial"/>
                <a:cs typeface="Arial"/>
              </a:rPr>
              <a:t>all </a:t>
            </a:r>
            <a:r>
              <a:rPr lang="en-US" sz="1300" dirty="0" smtClean="0">
                <a:solidFill>
                  <a:srgbClr val="0164A3"/>
                </a:solidFill>
                <a:latin typeface="Arial"/>
                <a:cs typeface="Arial"/>
              </a:rPr>
              <a:t>patients admitted.  </a:t>
            </a:r>
          </a:p>
          <a:p>
            <a:pPr marL="298450" marR="5080" indent="-285750">
              <a:lnSpc>
                <a:spcPct val="100000"/>
              </a:lnSpc>
              <a:spcBef>
                <a:spcPts val="100"/>
              </a:spcBef>
              <a:buFont typeface="Arial" panose="020B0604020202020204" pitchFamily="34" charset="0"/>
              <a:buChar char="•"/>
            </a:pPr>
            <a:r>
              <a:rPr sz="1300" dirty="0" smtClean="0">
                <a:solidFill>
                  <a:srgbClr val="0164A3"/>
                </a:solidFill>
                <a:latin typeface="Arial"/>
                <a:cs typeface="Arial"/>
              </a:rPr>
              <a:t>The </a:t>
            </a:r>
            <a:r>
              <a:rPr sz="1300" dirty="0">
                <a:solidFill>
                  <a:srgbClr val="0164A3"/>
                </a:solidFill>
                <a:latin typeface="Arial"/>
                <a:cs typeface="Arial"/>
              </a:rPr>
              <a:t>fall </a:t>
            </a:r>
            <a:r>
              <a:rPr sz="1300" spc="5" dirty="0">
                <a:solidFill>
                  <a:srgbClr val="0164A3"/>
                </a:solidFill>
                <a:latin typeface="Arial"/>
                <a:cs typeface="Arial"/>
              </a:rPr>
              <a:t> </a:t>
            </a:r>
            <a:r>
              <a:rPr sz="1300" dirty="0">
                <a:solidFill>
                  <a:srgbClr val="0164A3"/>
                </a:solidFill>
                <a:latin typeface="Arial"/>
                <a:cs typeface="Arial"/>
              </a:rPr>
              <a:t>assessments</a:t>
            </a:r>
            <a:r>
              <a:rPr sz="1300" spc="-25" dirty="0">
                <a:solidFill>
                  <a:srgbClr val="0164A3"/>
                </a:solidFill>
                <a:latin typeface="Arial"/>
                <a:cs typeface="Arial"/>
              </a:rPr>
              <a:t> </a:t>
            </a:r>
            <a:r>
              <a:rPr sz="1300" dirty="0">
                <a:solidFill>
                  <a:srgbClr val="0164A3"/>
                </a:solidFill>
                <a:latin typeface="Arial"/>
                <a:cs typeface="Arial"/>
              </a:rPr>
              <a:t>are to</a:t>
            </a:r>
            <a:r>
              <a:rPr sz="1300" spc="5" dirty="0">
                <a:solidFill>
                  <a:srgbClr val="0164A3"/>
                </a:solidFill>
                <a:latin typeface="Arial"/>
                <a:cs typeface="Arial"/>
              </a:rPr>
              <a:t> </a:t>
            </a:r>
            <a:r>
              <a:rPr sz="1300" dirty="0">
                <a:solidFill>
                  <a:srgbClr val="0164A3"/>
                </a:solidFill>
                <a:latin typeface="Arial"/>
                <a:cs typeface="Arial"/>
              </a:rPr>
              <a:t>be completed</a:t>
            </a:r>
            <a:r>
              <a:rPr sz="1300" spc="-5" dirty="0">
                <a:solidFill>
                  <a:srgbClr val="0164A3"/>
                </a:solidFill>
                <a:latin typeface="Arial"/>
                <a:cs typeface="Arial"/>
              </a:rPr>
              <a:t> </a:t>
            </a:r>
            <a:r>
              <a:rPr sz="1300" b="1" dirty="0">
                <a:solidFill>
                  <a:srgbClr val="0164A3"/>
                </a:solidFill>
                <a:latin typeface="Arial"/>
                <a:cs typeface="Arial"/>
              </a:rPr>
              <a:t>within 4 hours </a:t>
            </a:r>
            <a:r>
              <a:rPr sz="1300" dirty="0">
                <a:solidFill>
                  <a:srgbClr val="0164A3"/>
                </a:solidFill>
                <a:latin typeface="Arial"/>
                <a:cs typeface="Arial"/>
              </a:rPr>
              <a:t>of</a:t>
            </a:r>
            <a:r>
              <a:rPr sz="1300" spc="-5" dirty="0">
                <a:solidFill>
                  <a:srgbClr val="0164A3"/>
                </a:solidFill>
                <a:latin typeface="Arial"/>
                <a:cs typeface="Arial"/>
              </a:rPr>
              <a:t> </a:t>
            </a:r>
            <a:r>
              <a:rPr sz="1300" dirty="0">
                <a:solidFill>
                  <a:srgbClr val="0164A3"/>
                </a:solidFill>
                <a:latin typeface="Arial"/>
                <a:cs typeface="Arial"/>
              </a:rPr>
              <a:t>admission</a:t>
            </a:r>
            <a:r>
              <a:rPr sz="1300" spc="-5" dirty="0">
                <a:solidFill>
                  <a:srgbClr val="0164A3"/>
                </a:solidFill>
                <a:latin typeface="Arial"/>
                <a:cs typeface="Arial"/>
              </a:rPr>
              <a:t> </a:t>
            </a:r>
            <a:r>
              <a:rPr sz="1300" dirty="0">
                <a:solidFill>
                  <a:srgbClr val="0164A3"/>
                </a:solidFill>
                <a:latin typeface="Arial"/>
                <a:cs typeface="Arial"/>
              </a:rPr>
              <a:t>and</a:t>
            </a:r>
            <a:r>
              <a:rPr sz="1300" spc="-5" dirty="0">
                <a:solidFill>
                  <a:srgbClr val="0164A3"/>
                </a:solidFill>
                <a:latin typeface="Arial"/>
                <a:cs typeface="Arial"/>
              </a:rPr>
              <a:t> </a:t>
            </a:r>
            <a:r>
              <a:rPr sz="1300" dirty="0">
                <a:solidFill>
                  <a:srgbClr val="0164A3"/>
                </a:solidFill>
                <a:latin typeface="Arial"/>
                <a:cs typeface="Arial"/>
              </a:rPr>
              <a:t>reassessed</a:t>
            </a:r>
            <a:r>
              <a:rPr sz="1300" spc="-15" dirty="0">
                <a:solidFill>
                  <a:srgbClr val="0164A3"/>
                </a:solidFill>
                <a:latin typeface="Arial"/>
                <a:cs typeface="Arial"/>
              </a:rPr>
              <a:t> </a:t>
            </a:r>
            <a:r>
              <a:rPr sz="1300" dirty="0">
                <a:solidFill>
                  <a:srgbClr val="0164A3"/>
                </a:solidFill>
                <a:latin typeface="Arial"/>
                <a:cs typeface="Arial"/>
              </a:rPr>
              <a:t>every</a:t>
            </a:r>
            <a:r>
              <a:rPr sz="1300" spc="-5" dirty="0">
                <a:solidFill>
                  <a:srgbClr val="0164A3"/>
                </a:solidFill>
                <a:latin typeface="Arial"/>
                <a:cs typeface="Arial"/>
              </a:rPr>
              <a:t> </a:t>
            </a:r>
            <a:r>
              <a:rPr sz="1300" dirty="0">
                <a:solidFill>
                  <a:srgbClr val="0164A3"/>
                </a:solidFill>
                <a:latin typeface="Arial"/>
                <a:cs typeface="Arial"/>
              </a:rPr>
              <a:t>shift</a:t>
            </a:r>
            <a:r>
              <a:rPr sz="1300" spc="5" dirty="0">
                <a:solidFill>
                  <a:srgbClr val="0164A3"/>
                </a:solidFill>
                <a:latin typeface="Arial"/>
                <a:cs typeface="Arial"/>
              </a:rPr>
              <a:t> </a:t>
            </a:r>
            <a:r>
              <a:rPr sz="1300" dirty="0">
                <a:solidFill>
                  <a:srgbClr val="0164A3"/>
                </a:solidFill>
                <a:latin typeface="Arial"/>
                <a:cs typeface="Arial"/>
              </a:rPr>
              <a:t>and</a:t>
            </a:r>
            <a:r>
              <a:rPr sz="1300" spc="-5" dirty="0">
                <a:solidFill>
                  <a:srgbClr val="0164A3"/>
                </a:solidFill>
                <a:latin typeface="Arial"/>
                <a:cs typeface="Arial"/>
              </a:rPr>
              <a:t> </a:t>
            </a:r>
            <a:r>
              <a:rPr sz="1300" dirty="0">
                <a:solidFill>
                  <a:srgbClr val="0164A3"/>
                </a:solidFill>
                <a:latin typeface="Arial"/>
                <a:cs typeface="Arial"/>
              </a:rPr>
              <a:t>as</a:t>
            </a:r>
            <a:r>
              <a:rPr sz="1300" spc="-5" dirty="0">
                <a:solidFill>
                  <a:srgbClr val="0164A3"/>
                </a:solidFill>
                <a:latin typeface="Arial"/>
                <a:cs typeface="Arial"/>
              </a:rPr>
              <a:t> </a:t>
            </a:r>
            <a:r>
              <a:rPr sz="1300" dirty="0">
                <a:solidFill>
                  <a:srgbClr val="0164A3"/>
                </a:solidFill>
                <a:latin typeface="Arial"/>
                <a:cs typeface="Arial"/>
              </a:rPr>
              <a:t>needed.</a:t>
            </a:r>
            <a:endParaRPr sz="1300" dirty="0">
              <a:latin typeface="Arial"/>
              <a:cs typeface="Arial"/>
            </a:endParaRPr>
          </a:p>
          <a:p>
            <a:pPr>
              <a:lnSpc>
                <a:spcPct val="100000"/>
              </a:lnSpc>
            </a:pPr>
            <a:endParaRPr sz="1300" dirty="0">
              <a:latin typeface="Arial"/>
              <a:cs typeface="Arial"/>
            </a:endParaRPr>
          </a:p>
          <a:p>
            <a:pPr marL="12700">
              <a:lnSpc>
                <a:spcPct val="100000"/>
              </a:lnSpc>
            </a:pPr>
            <a:r>
              <a:rPr lang="en-US" sz="1300" b="1" dirty="0" smtClean="0">
                <a:solidFill>
                  <a:srgbClr val="0070C0"/>
                </a:solidFill>
                <a:latin typeface="Arial"/>
                <a:cs typeface="Arial"/>
              </a:rPr>
              <a:t>Steps Providers can do to help prevent falls:  </a:t>
            </a:r>
          </a:p>
          <a:p>
            <a:pPr marL="298450" indent="-285750">
              <a:lnSpc>
                <a:spcPct val="100000"/>
              </a:lnSpc>
              <a:buFont typeface="Arial" panose="020B0604020202020204" pitchFamily="34" charset="0"/>
              <a:buChar char="•"/>
            </a:pPr>
            <a:r>
              <a:rPr lang="en-US" sz="1300" dirty="0" smtClean="0">
                <a:solidFill>
                  <a:srgbClr val="0070C0"/>
                </a:solidFill>
                <a:latin typeface="Arial"/>
                <a:cs typeface="Arial"/>
              </a:rPr>
              <a:t>Medication review and reduction</a:t>
            </a:r>
          </a:p>
          <a:p>
            <a:pPr marL="298450" indent="-285750">
              <a:lnSpc>
                <a:spcPct val="100000"/>
              </a:lnSpc>
              <a:buFont typeface="Arial" panose="020B0604020202020204" pitchFamily="34" charset="0"/>
              <a:buChar char="•"/>
            </a:pPr>
            <a:r>
              <a:rPr lang="en-US" sz="1300" dirty="0" smtClean="0">
                <a:solidFill>
                  <a:srgbClr val="0070C0"/>
                </a:solidFill>
                <a:latin typeface="Arial"/>
                <a:cs typeface="Arial"/>
              </a:rPr>
              <a:t>Treatment of postural hypotension</a:t>
            </a:r>
          </a:p>
          <a:p>
            <a:pPr marL="298450" indent="-285750">
              <a:lnSpc>
                <a:spcPct val="100000"/>
              </a:lnSpc>
              <a:buFont typeface="Arial" panose="020B0604020202020204" pitchFamily="34" charset="0"/>
              <a:buChar char="•"/>
            </a:pPr>
            <a:r>
              <a:rPr lang="en-US" sz="1300" dirty="0" smtClean="0">
                <a:solidFill>
                  <a:srgbClr val="0070C0"/>
                </a:solidFill>
                <a:latin typeface="Arial"/>
                <a:cs typeface="Arial"/>
              </a:rPr>
              <a:t>Treatment of balance and gait problems</a:t>
            </a:r>
          </a:p>
          <a:p>
            <a:pPr marL="298450" indent="-285750">
              <a:lnSpc>
                <a:spcPct val="100000"/>
              </a:lnSpc>
              <a:buFont typeface="Arial" panose="020B0604020202020204" pitchFamily="34" charset="0"/>
              <a:buChar char="•"/>
            </a:pPr>
            <a:r>
              <a:rPr lang="en-US" sz="1300" dirty="0" smtClean="0">
                <a:solidFill>
                  <a:srgbClr val="0070C0"/>
                </a:solidFill>
                <a:latin typeface="Arial"/>
                <a:cs typeface="Arial"/>
              </a:rPr>
              <a:t>Encourage the importance of early ambulation with your patients (they listen to you best!)</a:t>
            </a:r>
          </a:p>
          <a:p>
            <a:pPr marL="298450" indent="-285750">
              <a:lnSpc>
                <a:spcPct val="100000"/>
              </a:lnSpc>
              <a:buFont typeface="Arial" panose="020B0604020202020204" pitchFamily="34" charset="0"/>
              <a:buChar char="•"/>
            </a:pPr>
            <a:r>
              <a:rPr lang="en-US" sz="1300" dirty="0" smtClean="0">
                <a:solidFill>
                  <a:srgbClr val="0070C0"/>
                </a:solidFill>
                <a:latin typeface="Arial"/>
                <a:cs typeface="Arial"/>
              </a:rPr>
              <a:t>Consult therapies to encourage proper mobility and movement</a:t>
            </a:r>
          </a:p>
          <a:p>
            <a:pPr marL="298450" indent="-285750">
              <a:lnSpc>
                <a:spcPct val="100000"/>
              </a:lnSpc>
              <a:buFont typeface="Arial" panose="020B0604020202020204" pitchFamily="34" charset="0"/>
              <a:buChar char="•"/>
            </a:pPr>
            <a:endParaRPr lang="en-US" sz="1300" dirty="0">
              <a:solidFill>
                <a:srgbClr val="0070C0"/>
              </a:solidFill>
              <a:latin typeface="Arial"/>
              <a:cs typeface="Arial"/>
            </a:endParaRPr>
          </a:p>
          <a:p>
            <a:pPr marL="12700">
              <a:lnSpc>
                <a:spcPct val="100000"/>
              </a:lnSpc>
              <a:spcBef>
                <a:spcPts val="409"/>
              </a:spcBef>
            </a:pPr>
            <a:r>
              <a:rPr lang="en-US" sz="1300" b="1" spc="-5" dirty="0">
                <a:solidFill>
                  <a:srgbClr val="0164A3"/>
                </a:solidFill>
                <a:latin typeface="Arial"/>
                <a:cs typeface="Arial"/>
              </a:rPr>
              <a:t>Post </a:t>
            </a:r>
            <a:r>
              <a:rPr lang="en-US" sz="1300" b="1" dirty="0">
                <a:solidFill>
                  <a:srgbClr val="0164A3"/>
                </a:solidFill>
                <a:latin typeface="Arial"/>
                <a:cs typeface="Arial"/>
              </a:rPr>
              <a:t>Fall:</a:t>
            </a:r>
            <a:r>
              <a:rPr lang="en-US" sz="1300" b="1" spc="380" dirty="0">
                <a:solidFill>
                  <a:srgbClr val="0164A3"/>
                </a:solidFill>
                <a:latin typeface="Arial"/>
                <a:cs typeface="Arial"/>
              </a:rPr>
              <a:t> </a:t>
            </a:r>
            <a:r>
              <a:rPr lang="en-US" sz="1300" b="1" dirty="0">
                <a:solidFill>
                  <a:srgbClr val="0164A3"/>
                </a:solidFill>
                <a:latin typeface="Arial"/>
                <a:cs typeface="Arial"/>
              </a:rPr>
              <a:t>If</a:t>
            </a:r>
            <a:r>
              <a:rPr lang="en-US" sz="1300" b="1" spc="10" dirty="0">
                <a:solidFill>
                  <a:srgbClr val="0164A3"/>
                </a:solidFill>
                <a:latin typeface="Arial"/>
                <a:cs typeface="Arial"/>
              </a:rPr>
              <a:t> </a:t>
            </a:r>
            <a:r>
              <a:rPr lang="en-US" sz="1300" b="1" dirty="0">
                <a:solidFill>
                  <a:srgbClr val="0164A3"/>
                </a:solidFill>
                <a:latin typeface="Arial"/>
                <a:cs typeface="Arial"/>
              </a:rPr>
              <a:t>a patient</a:t>
            </a:r>
            <a:r>
              <a:rPr lang="en-US" sz="1300" b="1" spc="15" dirty="0">
                <a:solidFill>
                  <a:srgbClr val="0164A3"/>
                </a:solidFill>
                <a:latin typeface="Arial"/>
                <a:cs typeface="Arial"/>
              </a:rPr>
              <a:t> </a:t>
            </a:r>
            <a:r>
              <a:rPr lang="en-US" sz="1300" b="1" spc="-5" dirty="0">
                <a:solidFill>
                  <a:srgbClr val="0164A3"/>
                </a:solidFill>
                <a:latin typeface="Arial"/>
                <a:cs typeface="Arial"/>
              </a:rPr>
              <a:t>falls</a:t>
            </a:r>
            <a:r>
              <a:rPr lang="en-US" sz="1300" b="1" spc="15" dirty="0">
                <a:solidFill>
                  <a:srgbClr val="0164A3"/>
                </a:solidFill>
                <a:latin typeface="Arial"/>
                <a:cs typeface="Arial"/>
              </a:rPr>
              <a:t> </a:t>
            </a:r>
            <a:r>
              <a:rPr lang="en-US" sz="1300" b="1" dirty="0">
                <a:solidFill>
                  <a:srgbClr val="0164A3"/>
                </a:solidFill>
                <a:latin typeface="Arial"/>
                <a:cs typeface="Arial"/>
              </a:rPr>
              <a:t>while</a:t>
            </a:r>
            <a:r>
              <a:rPr lang="en-US" sz="1300" b="1" spc="-5" dirty="0">
                <a:solidFill>
                  <a:srgbClr val="0164A3"/>
                </a:solidFill>
                <a:latin typeface="Arial"/>
                <a:cs typeface="Arial"/>
              </a:rPr>
              <a:t> </a:t>
            </a:r>
            <a:r>
              <a:rPr lang="en-US" sz="1300" b="1" dirty="0">
                <a:solidFill>
                  <a:srgbClr val="0164A3"/>
                </a:solidFill>
                <a:latin typeface="Arial"/>
                <a:cs typeface="Arial"/>
              </a:rPr>
              <a:t>in</a:t>
            </a:r>
            <a:r>
              <a:rPr lang="en-US" sz="1300" b="1" spc="-5" dirty="0">
                <a:solidFill>
                  <a:srgbClr val="0164A3"/>
                </a:solidFill>
                <a:latin typeface="Arial"/>
                <a:cs typeface="Arial"/>
              </a:rPr>
              <a:t> the</a:t>
            </a:r>
            <a:r>
              <a:rPr lang="en-US" sz="1300" b="1" spc="15" dirty="0">
                <a:solidFill>
                  <a:srgbClr val="0164A3"/>
                </a:solidFill>
                <a:latin typeface="Arial"/>
                <a:cs typeface="Arial"/>
              </a:rPr>
              <a:t> </a:t>
            </a:r>
            <a:r>
              <a:rPr lang="en-US" sz="1300" b="1" dirty="0">
                <a:solidFill>
                  <a:srgbClr val="0164A3"/>
                </a:solidFill>
                <a:latin typeface="Arial"/>
                <a:cs typeface="Arial"/>
              </a:rPr>
              <a:t>hospital,</a:t>
            </a:r>
            <a:r>
              <a:rPr lang="en-US" sz="1300" b="1" spc="15" dirty="0">
                <a:solidFill>
                  <a:srgbClr val="0164A3"/>
                </a:solidFill>
                <a:latin typeface="Arial"/>
                <a:cs typeface="Arial"/>
              </a:rPr>
              <a:t> </a:t>
            </a:r>
            <a:r>
              <a:rPr lang="en-US" sz="1300" b="1" dirty="0">
                <a:solidFill>
                  <a:srgbClr val="0164A3"/>
                </a:solidFill>
                <a:latin typeface="Arial"/>
                <a:cs typeface="Arial"/>
              </a:rPr>
              <a:t>the</a:t>
            </a:r>
            <a:r>
              <a:rPr lang="en-US" sz="1300" b="1" spc="5" dirty="0">
                <a:solidFill>
                  <a:srgbClr val="0164A3"/>
                </a:solidFill>
                <a:latin typeface="Arial"/>
                <a:cs typeface="Arial"/>
              </a:rPr>
              <a:t> </a:t>
            </a:r>
            <a:r>
              <a:rPr lang="en-US" sz="1300" b="1" dirty="0">
                <a:solidFill>
                  <a:srgbClr val="0164A3"/>
                </a:solidFill>
                <a:latin typeface="Arial"/>
                <a:cs typeface="Arial"/>
              </a:rPr>
              <a:t>following</a:t>
            </a:r>
            <a:r>
              <a:rPr lang="en-US" sz="1300" b="1" spc="10" dirty="0">
                <a:solidFill>
                  <a:srgbClr val="0164A3"/>
                </a:solidFill>
                <a:latin typeface="Arial"/>
                <a:cs typeface="Arial"/>
              </a:rPr>
              <a:t> </a:t>
            </a:r>
            <a:r>
              <a:rPr lang="en-US" sz="1300" b="1" dirty="0">
                <a:solidFill>
                  <a:srgbClr val="0164A3"/>
                </a:solidFill>
                <a:latin typeface="Arial"/>
                <a:cs typeface="Arial"/>
              </a:rPr>
              <a:t>will occur</a:t>
            </a:r>
            <a:r>
              <a:rPr lang="en-US" sz="1300" b="1" spc="5" dirty="0">
                <a:solidFill>
                  <a:srgbClr val="0164A3"/>
                </a:solidFill>
                <a:latin typeface="Arial"/>
                <a:cs typeface="Arial"/>
              </a:rPr>
              <a:t> </a:t>
            </a:r>
            <a:r>
              <a:rPr lang="en-US" sz="1300" b="1" dirty="0">
                <a:solidFill>
                  <a:srgbClr val="0164A3"/>
                </a:solidFill>
                <a:latin typeface="Arial"/>
                <a:cs typeface="Arial"/>
              </a:rPr>
              <a:t>per </a:t>
            </a:r>
            <a:r>
              <a:rPr lang="en-US" sz="1300" b="1" spc="-5" dirty="0">
                <a:solidFill>
                  <a:srgbClr val="0164A3"/>
                </a:solidFill>
                <a:latin typeface="Arial"/>
                <a:cs typeface="Arial"/>
              </a:rPr>
              <a:t>policy:</a:t>
            </a:r>
            <a:endParaRPr lang="en-US" sz="1300" dirty="0">
              <a:latin typeface="Arial"/>
              <a:cs typeface="Arial"/>
            </a:endParaRPr>
          </a:p>
          <a:p>
            <a:pPr marL="354965" indent="-342900">
              <a:lnSpc>
                <a:spcPct val="100000"/>
              </a:lnSpc>
              <a:spcBef>
                <a:spcPts val="310"/>
              </a:spcBef>
              <a:buChar char="•"/>
              <a:tabLst>
                <a:tab pos="354965" algn="l"/>
                <a:tab pos="355600" algn="l"/>
              </a:tabLst>
            </a:pPr>
            <a:r>
              <a:rPr lang="en-US" sz="1300" dirty="0" smtClean="0">
                <a:solidFill>
                  <a:srgbClr val="0164A3"/>
                </a:solidFill>
                <a:latin typeface="Arial"/>
                <a:cs typeface="Arial"/>
              </a:rPr>
              <a:t>RN notifies the attending physician and family.  </a:t>
            </a:r>
          </a:p>
          <a:p>
            <a:pPr marL="354965" indent="-342900">
              <a:lnSpc>
                <a:spcPct val="100000"/>
              </a:lnSpc>
              <a:spcBef>
                <a:spcPts val="310"/>
              </a:spcBef>
              <a:buChar char="•"/>
              <a:tabLst>
                <a:tab pos="354965" algn="l"/>
                <a:tab pos="355600" algn="l"/>
              </a:tabLst>
            </a:pPr>
            <a:r>
              <a:rPr lang="en-US" sz="1300" dirty="0" smtClean="0">
                <a:solidFill>
                  <a:srgbClr val="0164A3"/>
                </a:solidFill>
                <a:latin typeface="Arial"/>
                <a:cs typeface="Arial"/>
              </a:rPr>
              <a:t>Immediate</a:t>
            </a:r>
            <a:r>
              <a:rPr lang="en-US" sz="1300" spc="-5" dirty="0" smtClean="0">
                <a:solidFill>
                  <a:srgbClr val="0164A3"/>
                </a:solidFill>
                <a:latin typeface="Arial"/>
                <a:cs typeface="Arial"/>
              </a:rPr>
              <a:t> </a:t>
            </a:r>
            <a:r>
              <a:rPr lang="en-US" sz="1300" dirty="0">
                <a:solidFill>
                  <a:srgbClr val="0164A3"/>
                </a:solidFill>
                <a:latin typeface="Arial"/>
                <a:cs typeface="Arial"/>
              </a:rPr>
              <a:t>vitals/neuro/injury</a:t>
            </a:r>
            <a:r>
              <a:rPr lang="en-US" sz="1300" spc="-5" dirty="0">
                <a:solidFill>
                  <a:srgbClr val="0164A3"/>
                </a:solidFill>
                <a:latin typeface="Arial"/>
                <a:cs typeface="Arial"/>
              </a:rPr>
              <a:t> </a:t>
            </a:r>
            <a:r>
              <a:rPr lang="en-US" sz="1300" dirty="0">
                <a:solidFill>
                  <a:srgbClr val="0164A3"/>
                </a:solidFill>
                <a:latin typeface="Arial"/>
                <a:cs typeface="Arial"/>
              </a:rPr>
              <a:t>assessment</a:t>
            </a:r>
            <a:r>
              <a:rPr lang="en-US" sz="1300" spc="-15" dirty="0">
                <a:solidFill>
                  <a:srgbClr val="0164A3"/>
                </a:solidFill>
                <a:latin typeface="Arial"/>
                <a:cs typeface="Arial"/>
              </a:rPr>
              <a:t> </a:t>
            </a:r>
            <a:r>
              <a:rPr lang="en-US" sz="1300" dirty="0">
                <a:solidFill>
                  <a:srgbClr val="0164A3"/>
                </a:solidFill>
                <a:latin typeface="Arial"/>
                <a:cs typeface="Arial"/>
              </a:rPr>
              <a:t>should</a:t>
            </a:r>
            <a:r>
              <a:rPr lang="en-US" sz="1300" spc="-10" dirty="0">
                <a:solidFill>
                  <a:srgbClr val="0164A3"/>
                </a:solidFill>
                <a:latin typeface="Arial"/>
                <a:cs typeface="Arial"/>
              </a:rPr>
              <a:t> </a:t>
            </a:r>
            <a:r>
              <a:rPr lang="en-US" sz="1300" dirty="0">
                <a:solidFill>
                  <a:srgbClr val="0164A3"/>
                </a:solidFill>
                <a:latin typeface="Arial"/>
                <a:cs typeface="Arial"/>
              </a:rPr>
              <a:t>be</a:t>
            </a:r>
            <a:r>
              <a:rPr lang="en-US" sz="1300" spc="-5" dirty="0">
                <a:solidFill>
                  <a:srgbClr val="0164A3"/>
                </a:solidFill>
                <a:latin typeface="Arial"/>
                <a:cs typeface="Arial"/>
              </a:rPr>
              <a:t> </a:t>
            </a:r>
            <a:r>
              <a:rPr lang="en-US" sz="1300" dirty="0">
                <a:solidFill>
                  <a:srgbClr val="0164A3"/>
                </a:solidFill>
                <a:latin typeface="Arial"/>
                <a:cs typeface="Arial"/>
              </a:rPr>
              <a:t>performed</a:t>
            </a:r>
            <a:r>
              <a:rPr lang="en-US" sz="1300" spc="5" dirty="0">
                <a:solidFill>
                  <a:srgbClr val="0164A3"/>
                </a:solidFill>
                <a:latin typeface="Arial"/>
                <a:cs typeface="Arial"/>
              </a:rPr>
              <a:t> </a:t>
            </a:r>
            <a:r>
              <a:rPr lang="en-US" sz="1300" dirty="0">
                <a:solidFill>
                  <a:srgbClr val="0164A3"/>
                </a:solidFill>
                <a:latin typeface="Arial"/>
                <a:cs typeface="Arial"/>
              </a:rPr>
              <a:t>prior</a:t>
            </a:r>
            <a:r>
              <a:rPr lang="en-US" sz="1300" spc="10" dirty="0">
                <a:solidFill>
                  <a:srgbClr val="0164A3"/>
                </a:solidFill>
                <a:latin typeface="Arial"/>
                <a:cs typeface="Arial"/>
              </a:rPr>
              <a:t> </a:t>
            </a:r>
            <a:r>
              <a:rPr lang="en-US" sz="1300" dirty="0">
                <a:solidFill>
                  <a:srgbClr val="0164A3"/>
                </a:solidFill>
                <a:latin typeface="Arial"/>
                <a:cs typeface="Arial"/>
              </a:rPr>
              <a:t>to</a:t>
            </a:r>
            <a:r>
              <a:rPr lang="en-US" sz="1300" spc="-10" dirty="0">
                <a:solidFill>
                  <a:srgbClr val="0164A3"/>
                </a:solidFill>
                <a:latin typeface="Arial"/>
                <a:cs typeface="Arial"/>
              </a:rPr>
              <a:t> </a:t>
            </a:r>
            <a:r>
              <a:rPr lang="en-US" sz="1300" dirty="0">
                <a:solidFill>
                  <a:srgbClr val="0164A3"/>
                </a:solidFill>
                <a:latin typeface="Arial"/>
                <a:cs typeface="Arial"/>
              </a:rPr>
              <a:t>moving</a:t>
            </a:r>
            <a:r>
              <a:rPr lang="en-US" sz="1300" spc="-5" dirty="0">
                <a:solidFill>
                  <a:srgbClr val="0164A3"/>
                </a:solidFill>
                <a:latin typeface="Arial"/>
                <a:cs typeface="Arial"/>
              </a:rPr>
              <a:t> </a:t>
            </a:r>
            <a:r>
              <a:rPr lang="en-US" sz="1300" dirty="0">
                <a:solidFill>
                  <a:srgbClr val="0164A3"/>
                </a:solidFill>
                <a:latin typeface="Arial"/>
                <a:cs typeface="Arial"/>
              </a:rPr>
              <a:t>the</a:t>
            </a:r>
            <a:r>
              <a:rPr lang="en-US" sz="1300" spc="-10" dirty="0">
                <a:solidFill>
                  <a:srgbClr val="0164A3"/>
                </a:solidFill>
                <a:latin typeface="Arial"/>
                <a:cs typeface="Arial"/>
              </a:rPr>
              <a:t> </a:t>
            </a:r>
            <a:r>
              <a:rPr lang="en-US" sz="1300" dirty="0">
                <a:solidFill>
                  <a:srgbClr val="0164A3"/>
                </a:solidFill>
                <a:latin typeface="Arial"/>
                <a:cs typeface="Arial"/>
              </a:rPr>
              <a:t>patient.</a:t>
            </a:r>
            <a:endParaRPr lang="en-US" sz="1300" dirty="0">
              <a:latin typeface="Arial"/>
              <a:cs typeface="Arial"/>
            </a:endParaRPr>
          </a:p>
          <a:p>
            <a:pPr marL="355600" indent="-342900">
              <a:lnSpc>
                <a:spcPct val="100000"/>
              </a:lnSpc>
              <a:spcBef>
                <a:spcPts val="315"/>
              </a:spcBef>
              <a:buChar char="•"/>
              <a:tabLst>
                <a:tab pos="354965" algn="l"/>
                <a:tab pos="355600" algn="l"/>
              </a:tabLst>
            </a:pPr>
            <a:r>
              <a:rPr lang="en-US" sz="1300" dirty="0">
                <a:solidFill>
                  <a:srgbClr val="0164A3"/>
                </a:solidFill>
                <a:latin typeface="Arial"/>
                <a:cs typeface="Arial"/>
              </a:rPr>
              <a:t>Implement</a:t>
            </a:r>
            <a:r>
              <a:rPr lang="en-US" sz="1300" spc="-10" dirty="0">
                <a:solidFill>
                  <a:srgbClr val="0164A3"/>
                </a:solidFill>
                <a:latin typeface="Arial"/>
                <a:cs typeface="Arial"/>
              </a:rPr>
              <a:t> </a:t>
            </a:r>
            <a:r>
              <a:rPr lang="en-US" sz="1300" dirty="0">
                <a:solidFill>
                  <a:srgbClr val="0164A3"/>
                </a:solidFill>
                <a:latin typeface="Arial"/>
                <a:cs typeface="Arial"/>
              </a:rPr>
              <a:t>needed</a:t>
            </a:r>
            <a:r>
              <a:rPr lang="en-US" sz="1300" spc="-15" dirty="0">
                <a:solidFill>
                  <a:srgbClr val="0164A3"/>
                </a:solidFill>
                <a:latin typeface="Arial"/>
                <a:cs typeface="Arial"/>
              </a:rPr>
              <a:t> </a:t>
            </a:r>
            <a:r>
              <a:rPr lang="en-US" sz="1300" dirty="0">
                <a:solidFill>
                  <a:srgbClr val="0164A3"/>
                </a:solidFill>
                <a:latin typeface="Arial"/>
                <a:cs typeface="Arial"/>
              </a:rPr>
              <a:t>additional</a:t>
            </a:r>
            <a:r>
              <a:rPr lang="en-US" sz="1300" spc="-5" dirty="0">
                <a:solidFill>
                  <a:srgbClr val="0164A3"/>
                </a:solidFill>
                <a:latin typeface="Arial"/>
                <a:cs typeface="Arial"/>
              </a:rPr>
              <a:t> </a:t>
            </a:r>
            <a:r>
              <a:rPr lang="en-US" sz="1300" dirty="0">
                <a:solidFill>
                  <a:srgbClr val="0164A3"/>
                </a:solidFill>
                <a:latin typeface="Arial"/>
                <a:cs typeface="Arial"/>
              </a:rPr>
              <a:t>measures to</a:t>
            </a:r>
            <a:r>
              <a:rPr lang="en-US" sz="1300" spc="-5" dirty="0">
                <a:solidFill>
                  <a:srgbClr val="0164A3"/>
                </a:solidFill>
                <a:latin typeface="Arial"/>
                <a:cs typeface="Arial"/>
              </a:rPr>
              <a:t> prevent</a:t>
            </a:r>
            <a:r>
              <a:rPr lang="en-US" sz="1300" spc="-10" dirty="0">
                <a:solidFill>
                  <a:srgbClr val="0164A3"/>
                </a:solidFill>
                <a:latin typeface="Arial"/>
                <a:cs typeface="Arial"/>
              </a:rPr>
              <a:t> </a:t>
            </a:r>
            <a:r>
              <a:rPr lang="en-US" sz="1300" dirty="0">
                <a:solidFill>
                  <a:srgbClr val="0164A3"/>
                </a:solidFill>
                <a:latin typeface="Arial"/>
                <a:cs typeface="Arial"/>
              </a:rPr>
              <a:t>further</a:t>
            </a:r>
            <a:r>
              <a:rPr lang="en-US" sz="1300" spc="5" dirty="0">
                <a:solidFill>
                  <a:srgbClr val="0164A3"/>
                </a:solidFill>
                <a:latin typeface="Arial"/>
                <a:cs typeface="Arial"/>
              </a:rPr>
              <a:t> </a:t>
            </a:r>
            <a:r>
              <a:rPr lang="en-US" sz="1300" dirty="0">
                <a:solidFill>
                  <a:srgbClr val="0164A3"/>
                </a:solidFill>
                <a:latin typeface="Arial"/>
                <a:cs typeface="Arial"/>
              </a:rPr>
              <a:t>falls.</a:t>
            </a:r>
            <a:endParaRPr lang="en-US" sz="1300" dirty="0">
              <a:latin typeface="Arial"/>
              <a:cs typeface="Arial"/>
            </a:endParaRPr>
          </a:p>
          <a:p>
            <a:pPr marL="355600" indent="-342900">
              <a:lnSpc>
                <a:spcPct val="100000"/>
              </a:lnSpc>
              <a:spcBef>
                <a:spcPts val="310"/>
              </a:spcBef>
              <a:buChar char="•"/>
              <a:tabLst>
                <a:tab pos="354965" algn="l"/>
                <a:tab pos="355600" algn="l"/>
              </a:tabLst>
            </a:pPr>
            <a:r>
              <a:rPr lang="en-US" sz="1300" dirty="0">
                <a:solidFill>
                  <a:srgbClr val="0164A3"/>
                </a:solidFill>
                <a:latin typeface="Arial"/>
                <a:cs typeface="Arial"/>
              </a:rPr>
              <a:t>Nursing</a:t>
            </a:r>
            <a:r>
              <a:rPr lang="en-US" sz="1300" spc="-10" dirty="0">
                <a:solidFill>
                  <a:srgbClr val="0164A3"/>
                </a:solidFill>
                <a:latin typeface="Arial"/>
                <a:cs typeface="Arial"/>
              </a:rPr>
              <a:t> </a:t>
            </a:r>
            <a:r>
              <a:rPr lang="en-US" sz="1300" dirty="0">
                <a:solidFill>
                  <a:srgbClr val="0164A3"/>
                </a:solidFill>
                <a:latin typeface="Arial"/>
                <a:cs typeface="Arial"/>
              </a:rPr>
              <a:t>will</a:t>
            </a:r>
            <a:r>
              <a:rPr lang="en-US" sz="1300" spc="-5" dirty="0">
                <a:solidFill>
                  <a:srgbClr val="0164A3"/>
                </a:solidFill>
                <a:latin typeface="Arial"/>
                <a:cs typeface="Arial"/>
              </a:rPr>
              <a:t> </a:t>
            </a:r>
            <a:r>
              <a:rPr lang="en-US" sz="1300" dirty="0">
                <a:solidFill>
                  <a:srgbClr val="0164A3"/>
                </a:solidFill>
                <a:latin typeface="Arial"/>
                <a:cs typeface="Arial"/>
              </a:rPr>
              <a:t>take</a:t>
            </a:r>
            <a:r>
              <a:rPr lang="en-US" sz="1300" spc="-5" dirty="0">
                <a:solidFill>
                  <a:srgbClr val="0164A3"/>
                </a:solidFill>
                <a:latin typeface="Arial"/>
                <a:cs typeface="Arial"/>
              </a:rPr>
              <a:t> </a:t>
            </a:r>
            <a:r>
              <a:rPr lang="en-US" sz="1300" dirty="0">
                <a:solidFill>
                  <a:srgbClr val="0164A3"/>
                </a:solidFill>
                <a:latin typeface="Arial"/>
                <a:cs typeface="Arial"/>
              </a:rPr>
              <a:t>vital</a:t>
            </a:r>
            <a:r>
              <a:rPr lang="en-US" sz="1300" spc="-5" dirty="0">
                <a:solidFill>
                  <a:srgbClr val="0164A3"/>
                </a:solidFill>
                <a:latin typeface="Arial"/>
                <a:cs typeface="Arial"/>
              </a:rPr>
              <a:t> </a:t>
            </a:r>
            <a:r>
              <a:rPr lang="en-US" sz="1300" dirty="0">
                <a:solidFill>
                  <a:srgbClr val="0164A3"/>
                </a:solidFill>
                <a:latin typeface="Arial"/>
                <a:cs typeface="Arial"/>
              </a:rPr>
              <a:t>signs/neuro/injury</a:t>
            </a:r>
            <a:r>
              <a:rPr lang="en-US" sz="1300" spc="-5" dirty="0">
                <a:solidFill>
                  <a:srgbClr val="0164A3"/>
                </a:solidFill>
                <a:latin typeface="Arial"/>
                <a:cs typeface="Arial"/>
              </a:rPr>
              <a:t> </a:t>
            </a:r>
            <a:r>
              <a:rPr lang="en-US" sz="1300" dirty="0">
                <a:solidFill>
                  <a:srgbClr val="0164A3"/>
                </a:solidFill>
                <a:latin typeface="Arial"/>
                <a:cs typeface="Arial"/>
              </a:rPr>
              <a:t>assessment</a:t>
            </a:r>
            <a:r>
              <a:rPr lang="en-US" sz="1300" spc="-15" dirty="0">
                <a:solidFill>
                  <a:srgbClr val="0164A3"/>
                </a:solidFill>
                <a:latin typeface="Arial"/>
                <a:cs typeface="Arial"/>
              </a:rPr>
              <a:t> </a:t>
            </a:r>
            <a:r>
              <a:rPr lang="en-US" sz="1300" dirty="0">
                <a:solidFill>
                  <a:srgbClr val="0164A3"/>
                </a:solidFill>
                <a:latin typeface="Arial"/>
                <a:cs typeface="Arial"/>
              </a:rPr>
              <a:t>Q4</a:t>
            </a:r>
            <a:r>
              <a:rPr lang="en-US" sz="1300" spc="-5" dirty="0">
                <a:solidFill>
                  <a:srgbClr val="0164A3"/>
                </a:solidFill>
                <a:latin typeface="Arial"/>
                <a:cs typeface="Arial"/>
              </a:rPr>
              <a:t> </a:t>
            </a:r>
            <a:r>
              <a:rPr lang="en-US" sz="1300" dirty="0">
                <a:solidFill>
                  <a:srgbClr val="0164A3"/>
                </a:solidFill>
                <a:latin typeface="Arial"/>
                <a:cs typeface="Arial"/>
              </a:rPr>
              <a:t>hours</a:t>
            </a:r>
            <a:r>
              <a:rPr lang="en-US" sz="1300" spc="-5" dirty="0">
                <a:solidFill>
                  <a:srgbClr val="0164A3"/>
                </a:solidFill>
                <a:latin typeface="Arial"/>
                <a:cs typeface="Arial"/>
              </a:rPr>
              <a:t> </a:t>
            </a:r>
            <a:r>
              <a:rPr lang="en-US" sz="1300" dirty="0">
                <a:solidFill>
                  <a:srgbClr val="0164A3"/>
                </a:solidFill>
                <a:latin typeface="Arial"/>
                <a:cs typeface="Arial"/>
              </a:rPr>
              <a:t>x24</a:t>
            </a:r>
            <a:r>
              <a:rPr lang="en-US" sz="1300" spc="-5" dirty="0">
                <a:solidFill>
                  <a:srgbClr val="0164A3"/>
                </a:solidFill>
                <a:latin typeface="Arial"/>
                <a:cs typeface="Arial"/>
              </a:rPr>
              <a:t> </a:t>
            </a:r>
            <a:r>
              <a:rPr lang="en-US" sz="1300" dirty="0">
                <a:solidFill>
                  <a:srgbClr val="0164A3"/>
                </a:solidFill>
                <a:latin typeface="Arial"/>
                <a:cs typeface="Arial"/>
              </a:rPr>
              <a:t>hours</a:t>
            </a:r>
            <a:r>
              <a:rPr lang="en-US" sz="1300" spc="-5" dirty="0">
                <a:solidFill>
                  <a:srgbClr val="0164A3"/>
                </a:solidFill>
                <a:latin typeface="Arial"/>
                <a:cs typeface="Arial"/>
              </a:rPr>
              <a:t> </a:t>
            </a:r>
            <a:r>
              <a:rPr lang="en-US" sz="1300" dirty="0">
                <a:solidFill>
                  <a:srgbClr val="0164A3"/>
                </a:solidFill>
                <a:latin typeface="Arial"/>
                <a:cs typeface="Arial"/>
              </a:rPr>
              <a:t>and</a:t>
            </a:r>
            <a:r>
              <a:rPr lang="en-US" sz="1300" spc="-5" dirty="0">
                <a:solidFill>
                  <a:srgbClr val="0164A3"/>
                </a:solidFill>
                <a:latin typeface="Arial"/>
                <a:cs typeface="Arial"/>
              </a:rPr>
              <a:t> </a:t>
            </a:r>
            <a:r>
              <a:rPr lang="en-US" sz="1300" dirty="0">
                <a:solidFill>
                  <a:srgbClr val="0164A3"/>
                </a:solidFill>
                <a:latin typeface="Arial"/>
                <a:cs typeface="Arial"/>
              </a:rPr>
              <a:t>complete</a:t>
            </a:r>
            <a:r>
              <a:rPr lang="en-US" sz="1300" spc="-5" dirty="0">
                <a:solidFill>
                  <a:srgbClr val="0164A3"/>
                </a:solidFill>
                <a:latin typeface="Arial"/>
                <a:cs typeface="Arial"/>
              </a:rPr>
              <a:t> </a:t>
            </a:r>
            <a:r>
              <a:rPr lang="en-US" sz="1300" dirty="0">
                <a:solidFill>
                  <a:srgbClr val="0164A3"/>
                </a:solidFill>
                <a:latin typeface="Arial"/>
                <a:cs typeface="Arial"/>
              </a:rPr>
              <a:t>a</a:t>
            </a:r>
            <a:r>
              <a:rPr lang="en-US" sz="1300" spc="-5" dirty="0">
                <a:solidFill>
                  <a:srgbClr val="0164A3"/>
                </a:solidFill>
                <a:latin typeface="Arial"/>
                <a:cs typeface="Arial"/>
              </a:rPr>
              <a:t> </a:t>
            </a:r>
            <a:r>
              <a:rPr lang="en-US" sz="1300" dirty="0">
                <a:solidFill>
                  <a:srgbClr val="0164A3"/>
                </a:solidFill>
                <a:latin typeface="Arial"/>
                <a:cs typeface="Arial"/>
              </a:rPr>
              <a:t>variance</a:t>
            </a:r>
            <a:r>
              <a:rPr lang="en-US" sz="1300" spc="-5" dirty="0">
                <a:solidFill>
                  <a:srgbClr val="0164A3"/>
                </a:solidFill>
                <a:latin typeface="Arial"/>
                <a:cs typeface="Arial"/>
              </a:rPr>
              <a:t> </a:t>
            </a:r>
            <a:r>
              <a:rPr lang="en-US" sz="1300" dirty="0">
                <a:solidFill>
                  <a:srgbClr val="0164A3"/>
                </a:solidFill>
                <a:latin typeface="Arial"/>
                <a:cs typeface="Arial"/>
              </a:rPr>
              <a:t>report.</a:t>
            </a:r>
            <a:endParaRPr lang="en-US" sz="1300" dirty="0">
              <a:latin typeface="Arial"/>
              <a:cs typeface="Arial"/>
            </a:endParaRPr>
          </a:p>
          <a:p>
            <a:pPr marL="355600" indent="-342900">
              <a:lnSpc>
                <a:spcPct val="100000"/>
              </a:lnSpc>
              <a:spcBef>
                <a:spcPts val="310"/>
              </a:spcBef>
              <a:buChar char="•"/>
              <a:tabLst>
                <a:tab pos="354965" algn="l"/>
                <a:tab pos="355600" algn="l"/>
              </a:tabLst>
            </a:pPr>
            <a:r>
              <a:rPr lang="en-US" sz="1300" dirty="0">
                <a:solidFill>
                  <a:srgbClr val="0164A3"/>
                </a:solidFill>
                <a:latin typeface="Arial"/>
                <a:cs typeface="Arial"/>
              </a:rPr>
              <a:t>Pharmacy</a:t>
            </a:r>
            <a:r>
              <a:rPr lang="en-US" sz="1300" spc="-20" dirty="0">
                <a:solidFill>
                  <a:srgbClr val="0164A3"/>
                </a:solidFill>
                <a:latin typeface="Arial"/>
                <a:cs typeface="Arial"/>
              </a:rPr>
              <a:t> </a:t>
            </a:r>
            <a:r>
              <a:rPr lang="en-US" sz="1300" dirty="0">
                <a:solidFill>
                  <a:srgbClr val="0164A3"/>
                </a:solidFill>
                <a:latin typeface="Arial"/>
                <a:cs typeface="Arial"/>
              </a:rPr>
              <a:t>consult</a:t>
            </a:r>
            <a:r>
              <a:rPr lang="en-US" sz="1300" spc="-15" dirty="0">
                <a:solidFill>
                  <a:srgbClr val="0164A3"/>
                </a:solidFill>
                <a:latin typeface="Arial"/>
                <a:cs typeface="Arial"/>
              </a:rPr>
              <a:t> </a:t>
            </a:r>
            <a:r>
              <a:rPr lang="en-US" sz="1300" dirty="0">
                <a:solidFill>
                  <a:srgbClr val="0164A3"/>
                </a:solidFill>
                <a:latin typeface="Arial"/>
                <a:cs typeface="Arial"/>
              </a:rPr>
              <a:t>is</a:t>
            </a:r>
            <a:r>
              <a:rPr lang="en-US" sz="1300" spc="-15" dirty="0">
                <a:solidFill>
                  <a:srgbClr val="0164A3"/>
                </a:solidFill>
                <a:latin typeface="Arial"/>
                <a:cs typeface="Arial"/>
              </a:rPr>
              <a:t> </a:t>
            </a:r>
            <a:r>
              <a:rPr lang="en-US" sz="1300" dirty="0">
                <a:solidFill>
                  <a:srgbClr val="0164A3"/>
                </a:solidFill>
                <a:latin typeface="Arial"/>
                <a:cs typeface="Arial"/>
              </a:rPr>
              <a:t>triggered</a:t>
            </a:r>
            <a:r>
              <a:rPr lang="en-US" sz="1300" spc="5" dirty="0">
                <a:solidFill>
                  <a:srgbClr val="0164A3"/>
                </a:solidFill>
                <a:latin typeface="Arial"/>
                <a:cs typeface="Arial"/>
              </a:rPr>
              <a:t> </a:t>
            </a:r>
            <a:r>
              <a:rPr lang="en-US" sz="1300" dirty="0">
                <a:solidFill>
                  <a:srgbClr val="0164A3"/>
                </a:solidFill>
                <a:latin typeface="Arial"/>
                <a:cs typeface="Arial"/>
              </a:rPr>
              <a:t>in</a:t>
            </a:r>
            <a:r>
              <a:rPr lang="en-US" sz="1300" spc="-5" dirty="0">
                <a:solidFill>
                  <a:srgbClr val="0164A3"/>
                </a:solidFill>
                <a:latin typeface="Arial"/>
                <a:cs typeface="Arial"/>
              </a:rPr>
              <a:t> </a:t>
            </a:r>
            <a:r>
              <a:rPr lang="en-US" sz="1300" dirty="0">
                <a:solidFill>
                  <a:srgbClr val="0164A3"/>
                </a:solidFill>
                <a:latin typeface="Arial"/>
                <a:cs typeface="Arial"/>
              </a:rPr>
              <a:t>EMR</a:t>
            </a:r>
            <a:r>
              <a:rPr lang="en-US" sz="1300" spc="-10" dirty="0">
                <a:solidFill>
                  <a:srgbClr val="0164A3"/>
                </a:solidFill>
                <a:latin typeface="Arial"/>
                <a:cs typeface="Arial"/>
              </a:rPr>
              <a:t> </a:t>
            </a:r>
            <a:r>
              <a:rPr lang="en-US" sz="1300" dirty="0">
                <a:solidFill>
                  <a:srgbClr val="0164A3"/>
                </a:solidFill>
                <a:latin typeface="Arial"/>
                <a:cs typeface="Arial"/>
              </a:rPr>
              <a:t>for</a:t>
            </a:r>
            <a:r>
              <a:rPr lang="en-US" sz="1300" spc="-5" dirty="0">
                <a:solidFill>
                  <a:srgbClr val="0164A3"/>
                </a:solidFill>
                <a:latin typeface="Arial"/>
                <a:cs typeface="Arial"/>
              </a:rPr>
              <a:t> </a:t>
            </a:r>
            <a:r>
              <a:rPr lang="en-US" sz="1300" dirty="0">
                <a:solidFill>
                  <a:srgbClr val="0164A3"/>
                </a:solidFill>
                <a:latin typeface="Arial"/>
                <a:cs typeface="Arial"/>
              </a:rPr>
              <a:t>medication</a:t>
            </a:r>
            <a:r>
              <a:rPr lang="en-US" sz="1300" spc="-10" dirty="0">
                <a:solidFill>
                  <a:srgbClr val="0164A3"/>
                </a:solidFill>
                <a:latin typeface="Arial"/>
                <a:cs typeface="Arial"/>
              </a:rPr>
              <a:t> </a:t>
            </a:r>
            <a:r>
              <a:rPr lang="en-US" sz="1300" dirty="0">
                <a:solidFill>
                  <a:srgbClr val="0164A3"/>
                </a:solidFill>
                <a:latin typeface="Arial"/>
                <a:cs typeface="Arial"/>
              </a:rPr>
              <a:t>review</a:t>
            </a:r>
            <a:endParaRPr lang="en-US" sz="1300" dirty="0">
              <a:latin typeface="Arial"/>
              <a:cs typeface="Arial"/>
            </a:endParaRPr>
          </a:p>
          <a:p>
            <a:pPr marL="12700" marR="535940">
              <a:lnSpc>
                <a:spcPct val="100000"/>
              </a:lnSpc>
              <a:spcBef>
                <a:spcPts val="315"/>
              </a:spcBef>
            </a:pPr>
            <a:r>
              <a:rPr lang="en-US" sz="1300" b="1" dirty="0" smtClean="0">
                <a:solidFill>
                  <a:srgbClr val="0164A3"/>
                </a:solidFill>
                <a:latin typeface="Arial"/>
                <a:cs typeface="Arial"/>
              </a:rPr>
              <a:t>Note</a:t>
            </a:r>
            <a:r>
              <a:rPr lang="en-US" sz="1300" b="1" dirty="0">
                <a:solidFill>
                  <a:srgbClr val="0164A3"/>
                </a:solidFill>
                <a:latin typeface="Arial"/>
                <a:cs typeface="Arial"/>
              </a:rPr>
              <a:t>:</a:t>
            </a:r>
            <a:r>
              <a:rPr lang="en-US" sz="1300" b="1" spc="10" dirty="0">
                <a:solidFill>
                  <a:srgbClr val="0164A3"/>
                </a:solidFill>
                <a:latin typeface="Arial"/>
                <a:cs typeface="Arial"/>
              </a:rPr>
              <a:t> </a:t>
            </a:r>
            <a:r>
              <a:rPr lang="en-US" sz="1300" b="1" dirty="0">
                <a:solidFill>
                  <a:srgbClr val="0164A3"/>
                </a:solidFill>
                <a:latin typeface="Arial"/>
                <a:cs typeface="Arial"/>
              </a:rPr>
              <a:t>Diagnostic</a:t>
            </a:r>
            <a:r>
              <a:rPr lang="en-US" sz="1300" b="1" spc="10" dirty="0">
                <a:solidFill>
                  <a:srgbClr val="0164A3"/>
                </a:solidFill>
                <a:latin typeface="Arial"/>
                <a:cs typeface="Arial"/>
              </a:rPr>
              <a:t> </a:t>
            </a:r>
            <a:r>
              <a:rPr lang="en-US" sz="1300" b="1" dirty="0">
                <a:solidFill>
                  <a:srgbClr val="0164A3"/>
                </a:solidFill>
                <a:latin typeface="Arial"/>
                <a:cs typeface="Arial"/>
              </a:rPr>
              <a:t>testing</a:t>
            </a:r>
            <a:r>
              <a:rPr lang="en-US" sz="1300" b="1" spc="10" dirty="0">
                <a:solidFill>
                  <a:srgbClr val="0164A3"/>
                </a:solidFill>
                <a:latin typeface="Arial"/>
                <a:cs typeface="Arial"/>
              </a:rPr>
              <a:t> </a:t>
            </a:r>
            <a:r>
              <a:rPr lang="en-US" sz="1300" b="1" dirty="0">
                <a:solidFill>
                  <a:srgbClr val="0164A3"/>
                </a:solidFill>
                <a:latin typeface="Arial"/>
                <a:cs typeface="Arial"/>
              </a:rPr>
              <a:t>(CT,</a:t>
            </a:r>
            <a:r>
              <a:rPr lang="en-US" sz="1300" b="1" spc="10" dirty="0">
                <a:solidFill>
                  <a:srgbClr val="0164A3"/>
                </a:solidFill>
                <a:latin typeface="Arial"/>
                <a:cs typeface="Arial"/>
              </a:rPr>
              <a:t> </a:t>
            </a:r>
            <a:r>
              <a:rPr lang="en-US" sz="1300" b="1" spc="-5" dirty="0">
                <a:solidFill>
                  <a:srgbClr val="0164A3"/>
                </a:solidFill>
                <a:latin typeface="Arial"/>
                <a:cs typeface="Arial"/>
              </a:rPr>
              <a:t>x-ray,</a:t>
            </a:r>
            <a:r>
              <a:rPr lang="en-US" sz="1300" b="1" spc="15" dirty="0">
                <a:solidFill>
                  <a:srgbClr val="0164A3"/>
                </a:solidFill>
                <a:latin typeface="Arial"/>
                <a:cs typeface="Arial"/>
              </a:rPr>
              <a:t> </a:t>
            </a:r>
            <a:r>
              <a:rPr lang="en-US" sz="1300" b="1" dirty="0">
                <a:solidFill>
                  <a:srgbClr val="0164A3"/>
                </a:solidFill>
                <a:latin typeface="Arial"/>
                <a:cs typeface="Arial"/>
              </a:rPr>
              <a:t>etc.)</a:t>
            </a:r>
            <a:r>
              <a:rPr lang="en-US" sz="1300" b="1" spc="15" dirty="0">
                <a:solidFill>
                  <a:srgbClr val="0164A3"/>
                </a:solidFill>
                <a:latin typeface="Arial"/>
                <a:cs typeface="Arial"/>
              </a:rPr>
              <a:t> </a:t>
            </a:r>
            <a:r>
              <a:rPr lang="en-US" sz="1300" b="1" dirty="0">
                <a:solidFill>
                  <a:srgbClr val="0164A3"/>
                </a:solidFill>
                <a:latin typeface="Arial"/>
                <a:cs typeface="Arial"/>
              </a:rPr>
              <a:t>or</a:t>
            </a:r>
            <a:r>
              <a:rPr lang="en-US" sz="1300" b="1" spc="-5" dirty="0">
                <a:solidFill>
                  <a:srgbClr val="0164A3"/>
                </a:solidFill>
                <a:latin typeface="Arial"/>
                <a:cs typeface="Arial"/>
              </a:rPr>
              <a:t> </a:t>
            </a:r>
            <a:r>
              <a:rPr lang="en-US" sz="1300" b="1" dirty="0">
                <a:solidFill>
                  <a:srgbClr val="0164A3"/>
                </a:solidFill>
                <a:latin typeface="Arial"/>
                <a:cs typeface="Arial"/>
              </a:rPr>
              <a:t>additional</a:t>
            </a:r>
            <a:r>
              <a:rPr lang="en-US" sz="1300" b="1" spc="15" dirty="0">
                <a:solidFill>
                  <a:srgbClr val="0164A3"/>
                </a:solidFill>
                <a:latin typeface="Arial"/>
                <a:cs typeface="Arial"/>
              </a:rPr>
              <a:t> </a:t>
            </a:r>
            <a:r>
              <a:rPr lang="en-US" sz="1300" b="1" dirty="0">
                <a:solidFill>
                  <a:srgbClr val="0164A3"/>
                </a:solidFill>
                <a:latin typeface="Arial"/>
                <a:cs typeface="Arial"/>
              </a:rPr>
              <a:t>interventions</a:t>
            </a:r>
            <a:r>
              <a:rPr lang="en-US" sz="1300" b="1" spc="20" dirty="0">
                <a:solidFill>
                  <a:srgbClr val="0164A3"/>
                </a:solidFill>
                <a:latin typeface="Arial"/>
                <a:cs typeface="Arial"/>
              </a:rPr>
              <a:t> </a:t>
            </a:r>
            <a:r>
              <a:rPr lang="en-US" sz="1300" b="1" dirty="0">
                <a:solidFill>
                  <a:srgbClr val="0164A3"/>
                </a:solidFill>
                <a:latin typeface="Arial"/>
                <a:cs typeface="Arial"/>
              </a:rPr>
              <a:t>post fall</a:t>
            </a:r>
            <a:r>
              <a:rPr lang="en-US" sz="1300" b="1" spc="10" dirty="0">
                <a:solidFill>
                  <a:srgbClr val="0164A3"/>
                </a:solidFill>
                <a:latin typeface="Arial"/>
                <a:cs typeface="Arial"/>
              </a:rPr>
              <a:t> </a:t>
            </a:r>
            <a:r>
              <a:rPr lang="en-US" sz="1300" b="1" dirty="0">
                <a:solidFill>
                  <a:srgbClr val="0164A3"/>
                </a:solidFill>
                <a:latin typeface="Arial"/>
                <a:cs typeface="Arial"/>
              </a:rPr>
              <a:t>are determined by</a:t>
            </a:r>
            <a:r>
              <a:rPr lang="en-US" sz="1300" b="1" spc="5" dirty="0">
                <a:solidFill>
                  <a:srgbClr val="0164A3"/>
                </a:solidFill>
                <a:latin typeface="Arial"/>
                <a:cs typeface="Arial"/>
              </a:rPr>
              <a:t> </a:t>
            </a:r>
            <a:r>
              <a:rPr lang="en-US" sz="1300" b="1" dirty="0">
                <a:solidFill>
                  <a:srgbClr val="0164A3"/>
                </a:solidFill>
                <a:latin typeface="Arial"/>
                <a:cs typeface="Arial"/>
              </a:rPr>
              <a:t>the </a:t>
            </a:r>
            <a:r>
              <a:rPr lang="en-US" sz="1300" b="1" spc="-350" dirty="0">
                <a:solidFill>
                  <a:srgbClr val="0164A3"/>
                </a:solidFill>
                <a:latin typeface="Arial"/>
                <a:cs typeface="Arial"/>
              </a:rPr>
              <a:t> </a:t>
            </a:r>
            <a:r>
              <a:rPr lang="en-US" sz="1300" b="1" spc="-5" dirty="0">
                <a:solidFill>
                  <a:srgbClr val="0164A3"/>
                </a:solidFill>
                <a:latin typeface="Arial"/>
                <a:cs typeface="Arial"/>
              </a:rPr>
              <a:t>physician</a:t>
            </a:r>
            <a:r>
              <a:rPr lang="en-US" sz="1300" b="1" spc="15" dirty="0">
                <a:solidFill>
                  <a:srgbClr val="0164A3"/>
                </a:solidFill>
                <a:latin typeface="Arial"/>
                <a:cs typeface="Arial"/>
              </a:rPr>
              <a:t> </a:t>
            </a:r>
            <a:r>
              <a:rPr lang="en-US" sz="1300" b="1" dirty="0">
                <a:solidFill>
                  <a:srgbClr val="0164A3"/>
                </a:solidFill>
                <a:latin typeface="Arial"/>
                <a:cs typeface="Arial"/>
              </a:rPr>
              <a:t>based upon</a:t>
            </a:r>
            <a:r>
              <a:rPr lang="en-US" sz="1300" b="1" spc="10" dirty="0">
                <a:solidFill>
                  <a:srgbClr val="0164A3"/>
                </a:solidFill>
                <a:latin typeface="Arial"/>
                <a:cs typeface="Arial"/>
              </a:rPr>
              <a:t> </a:t>
            </a:r>
            <a:r>
              <a:rPr lang="en-US" sz="1300" b="1" dirty="0">
                <a:solidFill>
                  <a:srgbClr val="0164A3"/>
                </a:solidFill>
                <a:latin typeface="Arial"/>
                <a:cs typeface="Arial"/>
              </a:rPr>
              <a:t>his/her</a:t>
            </a:r>
            <a:r>
              <a:rPr lang="en-US" sz="1300" b="1" spc="5" dirty="0">
                <a:solidFill>
                  <a:srgbClr val="0164A3"/>
                </a:solidFill>
                <a:latin typeface="Arial"/>
                <a:cs typeface="Arial"/>
              </a:rPr>
              <a:t> </a:t>
            </a:r>
            <a:r>
              <a:rPr lang="en-US" sz="1300" b="1" dirty="0">
                <a:solidFill>
                  <a:srgbClr val="0164A3"/>
                </a:solidFill>
                <a:latin typeface="Arial"/>
                <a:cs typeface="Arial"/>
              </a:rPr>
              <a:t>assessment</a:t>
            </a:r>
            <a:r>
              <a:rPr lang="en-US" sz="1300" b="1" dirty="0" smtClean="0">
                <a:solidFill>
                  <a:srgbClr val="0164A3"/>
                </a:solidFill>
                <a:latin typeface="Arial"/>
                <a:cs typeface="Arial"/>
              </a:rPr>
              <a:t>.</a:t>
            </a:r>
            <a:endParaRPr lang="en-US" sz="1300" dirty="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8147049" cy="492443"/>
          </a:xfrm>
        </p:spPr>
        <p:txBody>
          <a:bodyPr/>
          <a:lstStyle/>
          <a:p>
            <a:r>
              <a:rPr lang="en-US" sz="3200" dirty="0" smtClean="0"/>
              <a:t>Falls</a:t>
            </a:r>
            <a:endParaRPr lang="en-US" sz="3200" dirty="0"/>
          </a:p>
        </p:txBody>
      </p:sp>
      <p:sp>
        <p:nvSpPr>
          <p:cNvPr id="4" name="Content Placeholder 3"/>
          <p:cNvSpPr>
            <a:spLocks noGrp="1"/>
          </p:cNvSpPr>
          <p:nvPr>
            <p:ph idx="1"/>
          </p:nvPr>
        </p:nvSpPr>
        <p:spPr>
          <a:xfrm>
            <a:off x="762000" y="1676400"/>
            <a:ext cx="8458200" cy="4001095"/>
          </a:xfrm>
        </p:spPr>
        <p:txBody>
          <a:bodyPr/>
          <a:lstStyle/>
          <a:p>
            <a:r>
              <a:rPr lang="en-US" b="1" dirty="0"/>
              <a:t>Family</a:t>
            </a:r>
            <a:r>
              <a:rPr lang="en-US" b="1" spc="-5" dirty="0"/>
              <a:t> </a:t>
            </a:r>
            <a:r>
              <a:rPr lang="en-US" b="1" dirty="0"/>
              <a:t>Refusal</a:t>
            </a:r>
            <a:r>
              <a:rPr lang="en-US" b="1" spc="5" dirty="0"/>
              <a:t> </a:t>
            </a:r>
            <a:r>
              <a:rPr lang="en-US" b="1" dirty="0"/>
              <a:t>of</a:t>
            </a:r>
            <a:r>
              <a:rPr lang="en-US" b="1" spc="5" dirty="0"/>
              <a:t> </a:t>
            </a:r>
            <a:r>
              <a:rPr lang="en-US" b="1" dirty="0"/>
              <a:t>Fall</a:t>
            </a:r>
            <a:r>
              <a:rPr lang="en-US" b="1" spc="5" dirty="0"/>
              <a:t> </a:t>
            </a:r>
            <a:r>
              <a:rPr lang="en-US" b="1" dirty="0"/>
              <a:t>Precautions:</a:t>
            </a:r>
            <a:r>
              <a:rPr lang="en-US" b="1" spc="370" dirty="0"/>
              <a:t> </a:t>
            </a:r>
            <a:r>
              <a:rPr lang="en-US" dirty="0"/>
              <a:t>If</a:t>
            </a:r>
            <a:r>
              <a:rPr lang="en-US" spc="10" dirty="0"/>
              <a:t> </a:t>
            </a:r>
            <a:r>
              <a:rPr lang="en-US" dirty="0"/>
              <a:t>a</a:t>
            </a:r>
            <a:r>
              <a:rPr lang="en-US" spc="-5" dirty="0"/>
              <a:t> patient </a:t>
            </a:r>
            <a:r>
              <a:rPr lang="en-US" dirty="0"/>
              <a:t>requests </a:t>
            </a:r>
            <a:r>
              <a:rPr lang="en-US" spc="-5" dirty="0"/>
              <a:t>not </a:t>
            </a:r>
            <a:r>
              <a:rPr lang="en-US" dirty="0"/>
              <a:t>to </a:t>
            </a:r>
            <a:r>
              <a:rPr lang="en-US" spc="-5" dirty="0"/>
              <a:t>be on </a:t>
            </a:r>
            <a:r>
              <a:rPr lang="en-US" dirty="0"/>
              <a:t>fall</a:t>
            </a:r>
            <a:r>
              <a:rPr lang="en-US" spc="5" dirty="0"/>
              <a:t> </a:t>
            </a:r>
            <a:r>
              <a:rPr lang="en-US" dirty="0"/>
              <a:t>precautions, please</a:t>
            </a:r>
            <a:r>
              <a:rPr lang="en-US" spc="-10" dirty="0"/>
              <a:t> </a:t>
            </a:r>
            <a:r>
              <a:rPr lang="en-US" dirty="0"/>
              <a:t>inform the </a:t>
            </a:r>
            <a:r>
              <a:rPr lang="en-US" dirty="0" smtClean="0"/>
              <a:t>Primary Nurse or the Charge</a:t>
            </a:r>
            <a:r>
              <a:rPr lang="en-US" spc="5" dirty="0" smtClean="0"/>
              <a:t> </a:t>
            </a:r>
            <a:r>
              <a:rPr lang="en-US" dirty="0"/>
              <a:t>Nurse to review</a:t>
            </a:r>
            <a:r>
              <a:rPr lang="en-US" spc="-5" dirty="0"/>
              <a:t> with </a:t>
            </a:r>
            <a:r>
              <a:rPr lang="en-US" dirty="0"/>
              <a:t>the</a:t>
            </a:r>
            <a:r>
              <a:rPr lang="en-US" spc="10" dirty="0"/>
              <a:t> </a:t>
            </a:r>
            <a:r>
              <a:rPr lang="en-US" spc="-5" dirty="0"/>
              <a:t>patient/family</a:t>
            </a:r>
            <a:r>
              <a:rPr lang="en-US" dirty="0"/>
              <a:t> the purpose of fall</a:t>
            </a:r>
            <a:r>
              <a:rPr lang="en-US" spc="5" dirty="0"/>
              <a:t> </a:t>
            </a:r>
            <a:r>
              <a:rPr lang="en-US" dirty="0"/>
              <a:t>precautions.</a:t>
            </a:r>
            <a:r>
              <a:rPr lang="en-US" spc="355" dirty="0"/>
              <a:t> </a:t>
            </a:r>
            <a:r>
              <a:rPr lang="en-US" dirty="0"/>
              <a:t>If</a:t>
            </a:r>
            <a:r>
              <a:rPr lang="en-US" spc="5" dirty="0"/>
              <a:t> </a:t>
            </a:r>
            <a:r>
              <a:rPr lang="en-US" dirty="0"/>
              <a:t>the</a:t>
            </a:r>
            <a:r>
              <a:rPr lang="en-US" spc="10" dirty="0"/>
              <a:t> </a:t>
            </a:r>
            <a:r>
              <a:rPr lang="en-US" dirty="0"/>
              <a:t>patient </a:t>
            </a:r>
            <a:r>
              <a:rPr lang="en-US" spc="-350" dirty="0"/>
              <a:t> </a:t>
            </a:r>
            <a:r>
              <a:rPr lang="en-US" dirty="0"/>
              <a:t>continues to refuse, </a:t>
            </a:r>
            <a:r>
              <a:rPr lang="en-US" dirty="0" smtClean="0">
                <a:solidFill>
                  <a:srgbClr val="0070C0"/>
                </a:solidFill>
              </a:rPr>
              <a:t>the patient must sign a “Referral of Care/AMA” form and document refusal in the EMR.  </a:t>
            </a:r>
            <a:r>
              <a:rPr lang="en-US" dirty="0" smtClean="0"/>
              <a:t>DO NOT write an order to not use fall precautions without documented rationale.</a:t>
            </a:r>
            <a:endParaRPr lang="en-US" dirty="0"/>
          </a:p>
          <a:p>
            <a:endParaRPr lang="en-US" b="1" dirty="0" smtClean="0">
              <a:solidFill>
                <a:srgbClr val="0070C0"/>
              </a:solidFill>
            </a:endParaRPr>
          </a:p>
          <a:p>
            <a:r>
              <a:rPr lang="en-US" b="1" dirty="0" smtClean="0">
                <a:solidFill>
                  <a:srgbClr val="0070C0"/>
                </a:solidFill>
              </a:rPr>
              <a:t>Injury </a:t>
            </a:r>
            <a:r>
              <a:rPr lang="en-US" b="1" dirty="0">
                <a:solidFill>
                  <a:srgbClr val="0070C0"/>
                </a:solidFill>
              </a:rPr>
              <a:t>Level Classification Definitions (Developed by NDNQI)</a:t>
            </a:r>
          </a:p>
          <a:p>
            <a:endParaRPr lang="en-US" dirty="0">
              <a:solidFill>
                <a:srgbClr val="0070C0"/>
              </a:solidFill>
            </a:endParaRPr>
          </a:p>
          <a:p>
            <a:r>
              <a:rPr lang="en-US" dirty="0">
                <a:solidFill>
                  <a:srgbClr val="0070C0"/>
                </a:solidFill>
              </a:rPr>
              <a:t>When the initial fall report is written by the nursing staff, the extent of injury may not yet be known.  Hospitals have 24 hours to determine the injury level to allow for time waiting for diagnostic test results or consultation reports.  The levels are as follows:  </a:t>
            </a:r>
          </a:p>
          <a:p>
            <a:pPr marL="285750" indent="-285750">
              <a:buFont typeface="Arial" panose="020B0604020202020204" pitchFamily="34" charset="0"/>
              <a:buChar char="•"/>
            </a:pPr>
            <a:r>
              <a:rPr lang="en-US" b="1" dirty="0">
                <a:solidFill>
                  <a:srgbClr val="0070C0"/>
                </a:solidFill>
              </a:rPr>
              <a:t>No Injury:  </a:t>
            </a:r>
            <a:r>
              <a:rPr lang="en-US" dirty="0">
                <a:solidFill>
                  <a:srgbClr val="0070C0"/>
                </a:solidFill>
              </a:rPr>
              <a:t>Patient had no injuries (no signs or symptoms) resulting from the fall, if an x-ray, CT scan or other post-fall evaluation results in a finding of no injury.  </a:t>
            </a:r>
          </a:p>
          <a:p>
            <a:pPr marL="285750" indent="-285750">
              <a:buFont typeface="Arial" panose="020B0604020202020204" pitchFamily="34" charset="0"/>
              <a:buChar char="•"/>
            </a:pPr>
            <a:r>
              <a:rPr lang="en-US" b="1" dirty="0">
                <a:solidFill>
                  <a:srgbClr val="0070C0"/>
                </a:solidFill>
              </a:rPr>
              <a:t>Minor:</a:t>
            </a:r>
            <a:r>
              <a:rPr lang="en-US" dirty="0">
                <a:solidFill>
                  <a:srgbClr val="0070C0"/>
                </a:solidFill>
              </a:rPr>
              <a:t>  Resulted in application of a dressing, ice, cleaning of a wound, limb evaluation, topical medication, bruise or abrasion.  </a:t>
            </a:r>
          </a:p>
          <a:p>
            <a:pPr marL="285750" indent="-285750">
              <a:buFont typeface="Arial" panose="020B0604020202020204" pitchFamily="34" charset="0"/>
              <a:buChar char="•"/>
            </a:pPr>
            <a:r>
              <a:rPr lang="en-US" b="1" dirty="0">
                <a:solidFill>
                  <a:srgbClr val="0070C0"/>
                </a:solidFill>
              </a:rPr>
              <a:t>Moderate:  </a:t>
            </a:r>
            <a:r>
              <a:rPr lang="en-US" dirty="0">
                <a:solidFill>
                  <a:srgbClr val="0070C0"/>
                </a:solidFill>
              </a:rPr>
              <a:t>Resulted in suturing, application of </a:t>
            </a:r>
            <a:r>
              <a:rPr lang="en-US" dirty="0" err="1">
                <a:solidFill>
                  <a:srgbClr val="0070C0"/>
                </a:solidFill>
              </a:rPr>
              <a:t>steristrips</a:t>
            </a:r>
            <a:r>
              <a:rPr lang="en-US" dirty="0">
                <a:solidFill>
                  <a:srgbClr val="0070C0"/>
                </a:solidFill>
              </a:rPr>
              <a:t>/skin glue, splinting or muscle/joint strain.  </a:t>
            </a:r>
          </a:p>
          <a:p>
            <a:pPr marL="285750" indent="-285750">
              <a:buFont typeface="Arial" panose="020B0604020202020204" pitchFamily="34" charset="0"/>
              <a:buChar char="•"/>
            </a:pPr>
            <a:r>
              <a:rPr lang="en-US" b="1" dirty="0">
                <a:solidFill>
                  <a:srgbClr val="0070C0"/>
                </a:solidFill>
              </a:rPr>
              <a:t>Major:</a:t>
            </a:r>
            <a:r>
              <a:rPr lang="en-US" dirty="0">
                <a:solidFill>
                  <a:srgbClr val="0070C0"/>
                </a:solidFill>
              </a:rPr>
              <a:t>  Resulted in surgery, casting, traction, required consultation for neurological (basilar skull fracture, small subdural hematoma) or internal injury (rib fracture, small liver laceration) or patients with coagulopathy who receive blood products as a result of the fall.  </a:t>
            </a:r>
          </a:p>
          <a:p>
            <a:pPr marL="285750" indent="-285750">
              <a:buFont typeface="Arial" panose="020B0604020202020204" pitchFamily="34" charset="0"/>
              <a:buChar char="•"/>
            </a:pPr>
            <a:r>
              <a:rPr lang="en-US" b="1" dirty="0">
                <a:solidFill>
                  <a:srgbClr val="0070C0"/>
                </a:solidFill>
              </a:rPr>
              <a:t>Death:</a:t>
            </a:r>
            <a:r>
              <a:rPr lang="en-US" dirty="0">
                <a:solidFill>
                  <a:srgbClr val="0070C0"/>
                </a:solidFill>
              </a:rPr>
              <a:t>  The patient died as a result of injuries sustained from the fall (not from physiologic events causing the fall).  </a:t>
            </a:r>
          </a:p>
        </p:txBody>
      </p:sp>
    </p:spTree>
    <p:extLst>
      <p:ext uri="{BB962C8B-B14F-4D97-AF65-F5344CB8AC3E}">
        <p14:creationId xmlns:p14="http://schemas.microsoft.com/office/powerpoint/2010/main" val="204892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5292"/>
            <a:ext cx="4560570" cy="513080"/>
          </a:xfrm>
          <a:prstGeom prst="rect">
            <a:avLst/>
          </a:prstGeom>
        </p:spPr>
        <p:txBody>
          <a:bodyPr vert="horz" wrap="square" lIns="0" tIns="12065" rIns="0" bIns="0" rtlCol="0">
            <a:spAutoFit/>
          </a:bodyPr>
          <a:lstStyle/>
          <a:p>
            <a:pPr marL="12700">
              <a:lnSpc>
                <a:spcPct val="100000"/>
              </a:lnSpc>
              <a:spcBef>
                <a:spcPts val="95"/>
              </a:spcBef>
            </a:pPr>
            <a:r>
              <a:rPr sz="3200" spc="-10" dirty="0"/>
              <a:t>Emergency</a:t>
            </a:r>
            <a:r>
              <a:rPr sz="3200" spc="-30" dirty="0"/>
              <a:t> </a:t>
            </a:r>
            <a:r>
              <a:rPr sz="3200" spc="-10" dirty="0"/>
              <a:t>Management</a:t>
            </a:r>
            <a:endParaRPr sz="3200" dirty="0"/>
          </a:p>
        </p:txBody>
      </p:sp>
      <p:sp>
        <p:nvSpPr>
          <p:cNvPr id="3" name="object 3"/>
          <p:cNvSpPr/>
          <p:nvPr/>
        </p:nvSpPr>
        <p:spPr>
          <a:xfrm>
            <a:off x="1899666" y="1820417"/>
            <a:ext cx="46990" cy="6985"/>
          </a:xfrm>
          <a:custGeom>
            <a:avLst/>
            <a:gdLst/>
            <a:ahLst/>
            <a:cxnLst/>
            <a:rect l="l" t="t" r="r" b="b"/>
            <a:pathLst>
              <a:path w="46989" h="6985">
                <a:moveTo>
                  <a:pt x="46481" y="6857"/>
                </a:moveTo>
                <a:lnTo>
                  <a:pt x="46481" y="0"/>
                </a:lnTo>
                <a:lnTo>
                  <a:pt x="0" y="0"/>
                </a:lnTo>
                <a:lnTo>
                  <a:pt x="0" y="6857"/>
                </a:lnTo>
                <a:lnTo>
                  <a:pt x="46481" y="6857"/>
                </a:lnTo>
                <a:close/>
              </a:path>
            </a:pathLst>
          </a:custGeom>
          <a:solidFill>
            <a:srgbClr val="0064A2"/>
          </a:solidFill>
        </p:spPr>
        <p:txBody>
          <a:bodyPr wrap="square" lIns="0" tIns="0" rIns="0" bIns="0" rtlCol="0"/>
          <a:lstStyle/>
          <a:p>
            <a:endParaRPr/>
          </a:p>
        </p:txBody>
      </p:sp>
      <p:sp>
        <p:nvSpPr>
          <p:cNvPr id="4" name="object 4"/>
          <p:cNvSpPr txBox="1"/>
          <p:nvPr/>
        </p:nvSpPr>
        <p:spPr>
          <a:xfrm>
            <a:off x="1069339" y="1588349"/>
            <a:ext cx="7938134" cy="2315377"/>
          </a:xfrm>
          <a:prstGeom prst="rect">
            <a:avLst/>
          </a:prstGeom>
        </p:spPr>
        <p:txBody>
          <a:bodyPr vert="horz" wrap="square" lIns="0" tIns="19050" rIns="0" bIns="0" rtlCol="0">
            <a:spAutoFit/>
          </a:bodyPr>
          <a:lstStyle/>
          <a:p>
            <a:pPr marL="357505" marR="3813175" indent="-345440">
              <a:lnSpc>
                <a:spcPct val="117100"/>
              </a:lnSpc>
              <a:spcBef>
                <a:spcPts val="150"/>
              </a:spcBef>
            </a:pPr>
            <a:r>
              <a:rPr sz="1300" b="1" dirty="0">
                <a:solidFill>
                  <a:schemeClr val="accent1">
                    <a:lumMod val="75000"/>
                  </a:schemeClr>
                </a:solidFill>
                <a:latin typeface="Arial"/>
                <a:cs typeface="Arial"/>
              </a:rPr>
              <a:t>Fire </a:t>
            </a:r>
            <a:r>
              <a:rPr sz="1300" b="1" spc="-5" dirty="0" smtClean="0">
                <a:solidFill>
                  <a:schemeClr val="accent1">
                    <a:lumMod val="75000"/>
                  </a:schemeClr>
                </a:solidFill>
                <a:latin typeface="Arial"/>
                <a:cs typeface="Arial"/>
              </a:rPr>
              <a:t>Alarm</a:t>
            </a:r>
            <a:r>
              <a:rPr lang="en-US" sz="1100" b="1" spc="-5" dirty="0" smtClean="0">
                <a:solidFill>
                  <a:schemeClr val="accent1">
                    <a:lumMod val="75000"/>
                  </a:schemeClr>
                </a:solidFill>
                <a:latin typeface="Arial"/>
                <a:cs typeface="Arial"/>
              </a:rPr>
              <a:t>:  </a:t>
            </a:r>
            <a:r>
              <a:rPr sz="1100" spc="-5" dirty="0" smtClean="0">
                <a:solidFill>
                  <a:schemeClr val="accent1">
                    <a:lumMod val="75000"/>
                  </a:schemeClr>
                </a:solidFill>
                <a:latin typeface="Arial"/>
                <a:cs typeface="Arial"/>
              </a:rPr>
              <a:t>Smoke</a:t>
            </a:r>
            <a:r>
              <a:rPr sz="1100" spc="5" dirty="0" smtClean="0">
                <a:solidFill>
                  <a:schemeClr val="accent1">
                    <a:lumMod val="75000"/>
                  </a:schemeClr>
                </a:solidFill>
                <a:latin typeface="Arial"/>
                <a:cs typeface="Arial"/>
              </a:rPr>
              <a:t> </a:t>
            </a:r>
            <a:r>
              <a:rPr sz="1100" spc="-5" dirty="0">
                <a:solidFill>
                  <a:schemeClr val="accent1">
                    <a:lumMod val="75000"/>
                  </a:schemeClr>
                </a:solidFill>
                <a:latin typeface="Arial"/>
                <a:cs typeface="Arial"/>
              </a:rPr>
              <a:t>or</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Fire</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Sighted: </a:t>
            </a:r>
            <a:r>
              <a:rPr sz="1100" spc="-295" dirty="0">
                <a:solidFill>
                  <a:schemeClr val="accent1">
                    <a:lumMod val="75000"/>
                  </a:schemeClr>
                </a:solidFill>
                <a:latin typeface="Arial"/>
                <a:cs typeface="Arial"/>
              </a:rPr>
              <a:t> </a:t>
            </a:r>
            <a:r>
              <a:rPr sz="1100" spc="-10" dirty="0">
                <a:solidFill>
                  <a:schemeClr val="accent1">
                    <a:lumMod val="75000"/>
                  </a:schemeClr>
                </a:solidFill>
                <a:latin typeface="Arial"/>
                <a:cs typeface="Arial"/>
              </a:rPr>
              <a:t>Remember:</a:t>
            </a:r>
            <a:endParaRPr sz="1100" dirty="0">
              <a:solidFill>
                <a:schemeClr val="accent1">
                  <a:lumMod val="75000"/>
                </a:schemeClr>
              </a:solidFill>
              <a:latin typeface="Arial"/>
              <a:cs typeface="Arial"/>
            </a:endParaRPr>
          </a:p>
          <a:p>
            <a:pPr marL="354965">
              <a:lnSpc>
                <a:spcPct val="100000"/>
              </a:lnSpc>
              <a:spcBef>
                <a:spcPts val="265"/>
              </a:spcBef>
            </a:pPr>
            <a:r>
              <a:rPr sz="1100" spc="-5" dirty="0">
                <a:solidFill>
                  <a:schemeClr val="accent1">
                    <a:lumMod val="75000"/>
                  </a:schemeClr>
                </a:solidFill>
                <a:latin typeface="Arial"/>
                <a:cs typeface="Arial"/>
              </a:rPr>
              <a:t>“</a:t>
            </a:r>
            <a:r>
              <a:rPr sz="1100" b="1" spc="-5" dirty="0">
                <a:solidFill>
                  <a:schemeClr val="accent1">
                    <a:lumMod val="75000"/>
                  </a:schemeClr>
                </a:solidFill>
                <a:latin typeface="Arial"/>
                <a:cs typeface="Arial"/>
              </a:rPr>
              <a:t>RACE</a:t>
            </a:r>
            <a:r>
              <a:rPr sz="1100" b="1" spc="1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x</a:t>
            </a:r>
            <a:r>
              <a:rPr sz="1100" b="1" spc="-10"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5</a:t>
            </a:r>
            <a:r>
              <a:rPr sz="1100" spc="-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R</a:t>
            </a:r>
            <a:r>
              <a:rPr sz="1100" spc="-5" dirty="0">
                <a:solidFill>
                  <a:schemeClr val="accent1">
                    <a:lumMod val="75000"/>
                  </a:schemeClr>
                </a:solidFill>
                <a:latin typeface="Arial"/>
                <a:cs typeface="Arial"/>
              </a:rPr>
              <a:t>escue, </a:t>
            </a:r>
            <a:r>
              <a:rPr sz="1100" b="1" spc="-5" dirty="0">
                <a:solidFill>
                  <a:schemeClr val="accent1">
                    <a:lumMod val="75000"/>
                  </a:schemeClr>
                </a:solidFill>
                <a:latin typeface="Arial"/>
                <a:cs typeface="Arial"/>
              </a:rPr>
              <a:t>A</a:t>
            </a:r>
            <a:r>
              <a:rPr sz="1100" spc="-5" dirty="0">
                <a:solidFill>
                  <a:schemeClr val="accent1">
                    <a:lumMod val="75000"/>
                  </a:schemeClr>
                </a:solidFill>
                <a:latin typeface="Arial"/>
                <a:cs typeface="Arial"/>
              </a:rPr>
              <a:t>lert,</a:t>
            </a:r>
            <a:r>
              <a:rPr sz="1100" spc="-10"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C</a:t>
            </a:r>
            <a:r>
              <a:rPr sz="1100" spc="-5" dirty="0">
                <a:solidFill>
                  <a:schemeClr val="accent1">
                    <a:lumMod val="75000"/>
                  </a:schemeClr>
                </a:solidFill>
                <a:latin typeface="Arial"/>
                <a:cs typeface="Arial"/>
              </a:rPr>
              <a:t>ontain,</a:t>
            </a:r>
            <a:r>
              <a:rPr sz="1100" spc="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E</a:t>
            </a:r>
            <a:r>
              <a:rPr sz="1100" spc="-5" dirty="0">
                <a:solidFill>
                  <a:schemeClr val="accent1">
                    <a:lumMod val="75000"/>
                  </a:schemeClr>
                </a:solidFill>
                <a:latin typeface="Arial"/>
                <a:cs typeface="Arial"/>
              </a:rPr>
              <a:t>vacuate</a:t>
            </a:r>
            <a:endParaRPr sz="1100" dirty="0">
              <a:solidFill>
                <a:schemeClr val="accent1">
                  <a:lumMod val="75000"/>
                </a:schemeClr>
              </a:solidFill>
              <a:latin typeface="Arial"/>
              <a:cs typeface="Arial"/>
            </a:endParaRPr>
          </a:p>
          <a:p>
            <a:pPr marL="582295" indent="-227965">
              <a:lnSpc>
                <a:spcPct val="100000"/>
              </a:lnSpc>
              <a:spcBef>
                <a:spcPts val="265"/>
              </a:spcBef>
              <a:buFont typeface="Arial"/>
              <a:buChar char="•"/>
              <a:tabLst>
                <a:tab pos="582295" algn="l"/>
                <a:tab pos="582930" algn="l"/>
              </a:tabLst>
            </a:pPr>
            <a:r>
              <a:rPr sz="1100" b="1" spc="-5" dirty="0">
                <a:solidFill>
                  <a:schemeClr val="accent1">
                    <a:lumMod val="75000"/>
                  </a:schemeClr>
                </a:solidFill>
                <a:latin typeface="Arial"/>
                <a:cs typeface="Arial"/>
              </a:rPr>
              <a:t>R: </a:t>
            </a:r>
            <a:r>
              <a:rPr sz="1100" spc="-5" dirty="0">
                <a:solidFill>
                  <a:schemeClr val="accent1">
                    <a:lumMod val="75000"/>
                  </a:schemeClr>
                </a:solidFill>
                <a:latin typeface="Arial"/>
                <a:cs typeface="Arial"/>
              </a:rPr>
              <a:t>Rescue those</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in</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danger</a:t>
            </a:r>
            <a:endParaRPr sz="1100" dirty="0">
              <a:solidFill>
                <a:schemeClr val="accent1">
                  <a:lumMod val="75000"/>
                </a:schemeClr>
              </a:solidFill>
              <a:latin typeface="Arial"/>
              <a:cs typeface="Arial"/>
            </a:endParaRPr>
          </a:p>
          <a:p>
            <a:pPr marL="582295" indent="-227965">
              <a:lnSpc>
                <a:spcPct val="100000"/>
              </a:lnSpc>
              <a:spcBef>
                <a:spcPts val="265"/>
              </a:spcBef>
              <a:buFont typeface="Arial"/>
              <a:buChar char="•"/>
              <a:tabLst>
                <a:tab pos="582295" algn="l"/>
                <a:tab pos="582930" algn="l"/>
              </a:tabLst>
            </a:pPr>
            <a:r>
              <a:rPr sz="1100" b="1" spc="-5" dirty="0">
                <a:solidFill>
                  <a:schemeClr val="accent1">
                    <a:lumMod val="75000"/>
                  </a:schemeClr>
                </a:solidFill>
                <a:latin typeface="Arial"/>
                <a:cs typeface="Arial"/>
              </a:rPr>
              <a:t>A</a:t>
            </a:r>
            <a:r>
              <a:rPr sz="1100" spc="-5" dirty="0">
                <a:solidFill>
                  <a:schemeClr val="accent1">
                    <a:lumMod val="75000"/>
                  </a:schemeClr>
                </a:solidFill>
                <a:latin typeface="Arial"/>
                <a:cs typeface="Arial"/>
              </a:rPr>
              <a:t>:</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Activate</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the</a:t>
            </a:r>
            <a:r>
              <a:rPr sz="1100" spc="-10" dirty="0">
                <a:solidFill>
                  <a:schemeClr val="accent1">
                    <a:lumMod val="75000"/>
                  </a:schemeClr>
                </a:solidFill>
                <a:latin typeface="Arial"/>
                <a:cs typeface="Arial"/>
              </a:rPr>
              <a:t> </a:t>
            </a:r>
            <a:r>
              <a:rPr sz="1100" spc="-5" dirty="0" smtClean="0">
                <a:solidFill>
                  <a:schemeClr val="accent1">
                    <a:lumMod val="75000"/>
                  </a:schemeClr>
                </a:solidFill>
                <a:latin typeface="Arial"/>
                <a:cs typeface="Arial"/>
              </a:rPr>
              <a:t>alarm</a:t>
            </a:r>
            <a:r>
              <a:rPr lang="en-US" sz="1100" spc="-5" dirty="0" smtClean="0">
                <a:solidFill>
                  <a:schemeClr val="accent1">
                    <a:lumMod val="75000"/>
                  </a:schemeClr>
                </a:solidFill>
                <a:latin typeface="Arial"/>
                <a:cs typeface="Arial"/>
              </a:rPr>
              <a:t> and call 6-6911</a:t>
            </a:r>
            <a:endParaRPr sz="1100" dirty="0">
              <a:solidFill>
                <a:schemeClr val="accent1">
                  <a:lumMod val="75000"/>
                </a:schemeClr>
              </a:solidFill>
              <a:latin typeface="Arial"/>
              <a:cs typeface="Arial"/>
            </a:endParaRPr>
          </a:p>
          <a:p>
            <a:pPr marL="582295" indent="-227965">
              <a:lnSpc>
                <a:spcPct val="100000"/>
              </a:lnSpc>
              <a:spcBef>
                <a:spcPts val="260"/>
              </a:spcBef>
              <a:buFont typeface="Arial"/>
              <a:buChar char="•"/>
              <a:tabLst>
                <a:tab pos="582295" algn="l"/>
                <a:tab pos="582930" algn="l"/>
              </a:tabLst>
            </a:pPr>
            <a:r>
              <a:rPr sz="1100" b="1" spc="-5" dirty="0">
                <a:solidFill>
                  <a:schemeClr val="accent1">
                    <a:lumMod val="75000"/>
                  </a:schemeClr>
                </a:solidFill>
                <a:latin typeface="Arial"/>
                <a:cs typeface="Arial"/>
              </a:rPr>
              <a:t>C</a:t>
            </a:r>
            <a:r>
              <a:rPr sz="1100" spc="-5" dirty="0">
                <a:solidFill>
                  <a:schemeClr val="accent1">
                    <a:lumMod val="75000"/>
                  </a:schemeClr>
                </a:solidFill>
                <a:latin typeface="Arial"/>
                <a:cs typeface="Arial"/>
              </a:rPr>
              <a:t>:</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Contain the</a:t>
            </a:r>
            <a:r>
              <a:rPr sz="1100" spc="-20" dirty="0">
                <a:solidFill>
                  <a:schemeClr val="accent1">
                    <a:lumMod val="75000"/>
                  </a:schemeClr>
                </a:solidFill>
                <a:latin typeface="Arial"/>
                <a:cs typeface="Arial"/>
              </a:rPr>
              <a:t> </a:t>
            </a:r>
            <a:r>
              <a:rPr sz="1100" spc="-5" dirty="0">
                <a:solidFill>
                  <a:schemeClr val="accent1">
                    <a:lumMod val="75000"/>
                  </a:schemeClr>
                </a:solidFill>
                <a:latin typeface="Arial"/>
                <a:cs typeface="Arial"/>
              </a:rPr>
              <a:t>fire</a:t>
            </a:r>
            <a:endParaRPr sz="1100" dirty="0">
              <a:solidFill>
                <a:schemeClr val="accent1">
                  <a:lumMod val="75000"/>
                </a:schemeClr>
              </a:solidFill>
              <a:latin typeface="Arial"/>
              <a:cs typeface="Arial"/>
            </a:endParaRPr>
          </a:p>
          <a:p>
            <a:pPr marL="582295" marR="5080" indent="-227329">
              <a:lnSpc>
                <a:spcPct val="100000"/>
              </a:lnSpc>
              <a:spcBef>
                <a:spcPts val="265"/>
              </a:spcBef>
              <a:buFont typeface="Arial"/>
              <a:buChar char="•"/>
              <a:tabLst>
                <a:tab pos="582295" algn="l"/>
                <a:tab pos="582930" algn="l"/>
              </a:tabLst>
            </a:pPr>
            <a:r>
              <a:rPr sz="1100" b="1" spc="-5" dirty="0">
                <a:solidFill>
                  <a:schemeClr val="accent1">
                    <a:lumMod val="75000"/>
                  </a:schemeClr>
                </a:solidFill>
                <a:latin typeface="Arial"/>
                <a:cs typeface="Arial"/>
              </a:rPr>
              <a:t>E</a:t>
            </a:r>
            <a:r>
              <a:rPr sz="1100" spc="-5" dirty="0">
                <a:solidFill>
                  <a:schemeClr val="accent1">
                    <a:lumMod val="75000"/>
                  </a:schemeClr>
                </a:solidFill>
                <a:latin typeface="Arial"/>
                <a:cs typeface="Arial"/>
              </a:rPr>
              <a:t>:</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Evacuate</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from</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fire</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either</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to the</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next</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smoke</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compartment</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or</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down</a:t>
            </a:r>
            <a:r>
              <a:rPr sz="1100" spc="20" dirty="0">
                <a:solidFill>
                  <a:schemeClr val="accent1">
                    <a:lumMod val="75000"/>
                  </a:schemeClr>
                </a:solidFill>
                <a:latin typeface="Arial"/>
                <a:cs typeface="Arial"/>
              </a:rPr>
              <a:t> </a:t>
            </a:r>
            <a:r>
              <a:rPr sz="1100" spc="-5" dirty="0">
                <a:solidFill>
                  <a:schemeClr val="accent1">
                    <a:lumMod val="75000"/>
                  </a:schemeClr>
                </a:solidFill>
                <a:latin typeface="Arial"/>
                <a:cs typeface="Arial"/>
              </a:rPr>
              <a:t>the</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stairwell</a:t>
            </a:r>
            <a:r>
              <a:rPr sz="1100" spc="20" dirty="0">
                <a:solidFill>
                  <a:schemeClr val="accent1">
                    <a:lumMod val="75000"/>
                  </a:schemeClr>
                </a:solidFill>
                <a:latin typeface="Arial"/>
                <a:cs typeface="Arial"/>
              </a:rPr>
              <a:t> </a:t>
            </a:r>
            <a:r>
              <a:rPr sz="1100" spc="-5" dirty="0">
                <a:solidFill>
                  <a:schemeClr val="accent1">
                    <a:lumMod val="75000"/>
                  </a:schemeClr>
                </a:solidFill>
                <a:latin typeface="Arial"/>
                <a:cs typeface="Arial"/>
              </a:rPr>
              <a:t>to</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the</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floor</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below</a:t>
            </a:r>
            <a:r>
              <a:rPr sz="1100" spc="25" dirty="0">
                <a:solidFill>
                  <a:schemeClr val="accent1">
                    <a:lumMod val="75000"/>
                  </a:schemeClr>
                </a:solidFill>
                <a:latin typeface="Arial"/>
                <a:cs typeface="Arial"/>
              </a:rPr>
              <a:t> </a:t>
            </a:r>
            <a:r>
              <a:rPr sz="1100" spc="-5" dirty="0">
                <a:solidFill>
                  <a:schemeClr val="accent1">
                    <a:lumMod val="75000"/>
                  </a:schemeClr>
                </a:solidFill>
                <a:latin typeface="Arial"/>
                <a:cs typeface="Arial"/>
              </a:rPr>
              <a:t>and</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to</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the</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assigned </a:t>
            </a:r>
            <a:r>
              <a:rPr sz="1100" spc="-290" dirty="0">
                <a:solidFill>
                  <a:schemeClr val="accent1">
                    <a:lumMod val="75000"/>
                  </a:schemeClr>
                </a:solidFill>
                <a:latin typeface="Arial"/>
                <a:cs typeface="Arial"/>
              </a:rPr>
              <a:t> </a:t>
            </a:r>
            <a:r>
              <a:rPr sz="1100" spc="-5" dirty="0">
                <a:solidFill>
                  <a:schemeClr val="accent1">
                    <a:lumMod val="75000"/>
                  </a:schemeClr>
                </a:solidFill>
                <a:latin typeface="Arial"/>
                <a:cs typeface="Arial"/>
              </a:rPr>
              <a:t>external collection</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point</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or</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use an</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extinguisher</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to control</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fire</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if</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possible</a:t>
            </a:r>
            <a:r>
              <a:rPr sz="1100" spc="-5" dirty="0" smtClean="0">
                <a:solidFill>
                  <a:schemeClr val="accent1">
                    <a:lumMod val="75000"/>
                  </a:schemeClr>
                </a:solidFill>
                <a:latin typeface="Arial"/>
                <a:cs typeface="Arial"/>
              </a:rPr>
              <a:t>.</a:t>
            </a:r>
            <a:endParaRPr lang="en-US" sz="1100" spc="-5" dirty="0" smtClean="0">
              <a:solidFill>
                <a:schemeClr val="accent1">
                  <a:lumMod val="75000"/>
                </a:schemeClr>
              </a:solidFill>
              <a:latin typeface="Arial"/>
              <a:cs typeface="Arial"/>
            </a:endParaRPr>
          </a:p>
          <a:p>
            <a:pPr marL="354966" marR="5080">
              <a:lnSpc>
                <a:spcPct val="100000"/>
              </a:lnSpc>
              <a:spcBef>
                <a:spcPts val="265"/>
              </a:spcBef>
              <a:tabLst>
                <a:tab pos="582295" algn="l"/>
                <a:tab pos="582930" algn="l"/>
              </a:tabLst>
            </a:pPr>
            <a:r>
              <a:rPr lang="en-US" sz="1100" spc="-5" dirty="0" smtClean="0">
                <a:solidFill>
                  <a:schemeClr val="accent1">
                    <a:lumMod val="75000"/>
                  </a:schemeClr>
                </a:solidFill>
                <a:latin typeface="Arial"/>
                <a:cs typeface="Arial"/>
              </a:rPr>
              <a:t>If you think you smell something burning, call the hospital operator.  Maintenance and/or Security will come to check your area.  </a:t>
            </a:r>
            <a:endParaRPr sz="1100" dirty="0">
              <a:solidFill>
                <a:schemeClr val="accent1">
                  <a:lumMod val="75000"/>
                </a:schemeClr>
              </a:solidFill>
              <a:latin typeface="Arial"/>
              <a:cs typeface="Arial"/>
            </a:endParaRPr>
          </a:p>
          <a:p>
            <a:pPr marL="12700">
              <a:lnSpc>
                <a:spcPct val="100000"/>
              </a:lnSpc>
              <a:spcBef>
                <a:spcPts val="310"/>
              </a:spcBef>
            </a:pPr>
            <a:r>
              <a:rPr sz="1300" b="1" dirty="0">
                <a:solidFill>
                  <a:schemeClr val="accent1">
                    <a:lumMod val="75000"/>
                  </a:schemeClr>
                </a:solidFill>
                <a:latin typeface="Arial"/>
                <a:cs typeface="Arial"/>
              </a:rPr>
              <a:t>PASS</a:t>
            </a:r>
            <a:r>
              <a:rPr sz="1300" dirty="0">
                <a:solidFill>
                  <a:schemeClr val="accent1">
                    <a:lumMod val="75000"/>
                  </a:schemeClr>
                </a:solidFill>
                <a:latin typeface="Arial"/>
                <a:cs typeface="Arial"/>
              </a:rPr>
              <a:t>:</a:t>
            </a:r>
            <a:r>
              <a:rPr sz="1300" spc="-80"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P</a:t>
            </a:r>
            <a:r>
              <a:rPr sz="1100" spc="-5" dirty="0">
                <a:solidFill>
                  <a:schemeClr val="accent1">
                    <a:lumMod val="75000"/>
                  </a:schemeClr>
                </a:solidFill>
                <a:latin typeface="Arial"/>
                <a:cs typeface="Arial"/>
              </a:rPr>
              <a:t>ull,</a:t>
            </a:r>
            <a:r>
              <a:rPr sz="1100" spc="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A</a:t>
            </a:r>
            <a:r>
              <a:rPr sz="1100" spc="-5" dirty="0">
                <a:solidFill>
                  <a:schemeClr val="accent1">
                    <a:lumMod val="75000"/>
                  </a:schemeClr>
                </a:solidFill>
                <a:latin typeface="Arial"/>
                <a:cs typeface="Arial"/>
              </a:rPr>
              <a:t>im,</a:t>
            </a:r>
            <a:r>
              <a:rPr sz="1100" spc="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S</a:t>
            </a:r>
            <a:r>
              <a:rPr sz="1100" spc="-5" dirty="0">
                <a:solidFill>
                  <a:schemeClr val="accent1">
                    <a:lumMod val="75000"/>
                  </a:schemeClr>
                </a:solidFill>
                <a:latin typeface="Arial"/>
                <a:cs typeface="Arial"/>
              </a:rPr>
              <a:t>queeze</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and</a:t>
            </a:r>
            <a:r>
              <a:rPr sz="1100" spc="1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S</a:t>
            </a:r>
            <a:r>
              <a:rPr sz="1100" spc="-5" dirty="0">
                <a:solidFill>
                  <a:schemeClr val="accent1">
                    <a:lumMod val="75000"/>
                  </a:schemeClr>
                </a:solidFill>
                <a:latin typeface="Arial"/>
                <a:cs typeface="Arial"/>
              </a:rPr>
              <a:t>weep</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with</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fire</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extinguisher</a:t>
            </a:r>
            <a:endParaRPr sz="1100" dirty="0">
              <a:solidFill>
                <a:schemeClr val="accent1">
                  <a:lumMod val="75000"/>
                </a:schemeClr>
              </a:solidFill>
              <a:latin typeface="Arial"/>
              <a:cs typeface="Arial"/>
            </a:endParaRPr>
          </a:p>
          <a:p>
            <a:pPr marL="12700">
              <a:lnSpc>
                <a:spcPct val="100000"/>
              </a:lnSpc>
              <a:spcBef>
                <a:spcPts val="315"/>
              </a:spcBef>
            </a:pPr>
            <a:r>
              <a:rPr sz="1300" b="1" dirty="0">
                <a:solidFill>
                  <a:schemeClr val="accent1">
                    <a:lumMod val="75000"/>
                  </a:schemeClr>
                </a:solidFill>
                <a:latin typeface="Arial"/>
                <a:cs typeface="Arial"/>
              </a:rPr>
              <a:t>Methodist</a:t>
            </a:r>
            <a:r>
              <a:rPr sz="1300" b="1" spc="10" dirty="0">
                <a:solidFill>
                  <a:schemeClr val="accent1">
                    <a:lumMod val="75000"/>
                  </a:schemeClr>
                </a:solidFill>
                <a:latin typeface="Arial"/>
                <a:cs typeface="Arial"/>
              </a:rPr>
              <a:t> </a:t>
            </a:r>
            <a:r>
              <a:rPr sz="1300" b="1" dirty="0">
                <a:solidFill>
                  <a:schemeClr val="accent1">
                    <a:lumMod val="75000"/>
                  </a:schemeClr>
                </a:solidFill>
                <a:latin typeface="Arial"/>
                <a:cs typeface="Arial"/>
              </a:rPr>
              <a:t>Health</a:t>
            </a:r>
            <a:r>
              <a:rPr sz="1300" b="1" spc="-5" dirty="0">
                <a:solidFill>
                  <a:schemeClr val="accent1">
                    <a:lumMod val="75000"/>
                  </a:schemeClr>
                </a:solidFill>
                <a:latin typeface="Arial"/>
                <a:cs typeface="Arial"/>
              </a:rPr>
              <a:t> System </a:t>
            </a:r>
            <a:r>
              <a:rPr sz="1300" b="1" dirty="0">
                <a:solidFill>
                  <a:schemeClr val="accent1">
                    <a:lumMod val="75000"/>
                  </a:schemeClr>
                </a:solidFill>
                <a:latin typeface="Arial"/>
                <a:cs typeface="Arial"/>
              </a:rPr>
              <a:t>Plain</a:t>
            </a:r>
            <a:r>
              <a:rPr sz="1300" b="1" spc="-5" dirty="0">
                <a:solidFill>
                  <a:schemeClr val="accent1">
                    <a:lumMod val="75000"/>
                  </a:schemeClr>
                </a:solidFill>
                <a:latin typeface="Arial"/>
                <a:cs typeface="Arial"/>
              </a:rPr>
              <a:t> </a:t>
            </a:r>
            <a:r>
              <a:rPr sz="1300" b="1" dirty="0">
                <a:solidFill>
                  <a:schemeClr val="accent1">
                    <a:lumMod val="75000"/>
                  </a:schemeClr>
                </a:solidFill>
                <a:latin typeface="Arial"/>
                <a:cs typeface="Arial"/>
              </a:rPr>
              <a:t>Language M</a:t>
            </a:r>
            <a:r>
              <a:rPr sz="1300" b="1" dirty="0">
                <a:solidFill>
                  <a:srgbClr val="0164A3"/>
                </a:solidFill>
                <a:latin typeface="Arial"/>
                <a:cs typeface="Arial"/>
              </a:rPr>
              <a:t>essaging</a:t>
            </a:r>
            <a:endParaRPr sz="1300" dirty="0">
              <a:latin typeface="Arial"/>
              <a:cs typeface="Arial"/>
            </a:endParaRPr>
          </a:p>
        </p:txBody>
      </p:sp>
      <p:sp>
        <p:nvSpPr>
          <p:cNvPr id="6" name="object 6"/>
          <p:cNvSpPr txBox="1"/>
          <p:nvPr/>
        </p:nvSpPr>
        <p:spPr>
          <a:xfrm>
            <a:off x="1066800" y="3882800"/>
            <a:ext cx="7634605" cy="3255378"/>
          </a:xfrm>
          <a:prstGeom prst="rect">
            <a:avLst/>
          </a:prstGeom>
        </p:spPr>
        <p:txBody>
          <a:bodyPr vert="horz" wrap="square" lIns="0" tIns="46355" rIns="0" bIns="0" rtlCol="0">
            <a:spAutoFit/>
          </a:bodyPr>
          <a:lstStyle/>
          <a:p>
            <a:pPr marL="184150" indent="-171450">
              <a:lnSpc>
                <a:spcPct val="100000"/>
              </a:lnSpc>
              <a:spcBef>
                <a:spcPts val="365"/>
              </a:spcBef>
              <a:buFont typeface="Arial" panose="020B0604020202020204" pitchFamily="34" charset="0"/>
              <a:buChar char="•"/>
              <a:tabLst>
                <a:tab pos="354965" algn="l"/>
                <a:tab pos="355600" algn="l"/>
              </a:tabLst>
            </a:pPr>
            <a:r>
              <a:rPr sz="1100" b="1" spc="-5" dirty="0">
                <a:solidFill>
                  <a:schemeClr val="accent1">
                    <a:lumMod val="75000"/>
                  </a:schemeClr>
                </a:solidFill>
                <a:latin typeface="Arial"/>
                <a:cs typeface="Arial"/>
              </a:rPr>
              <a:t>Medical Emergency:</a:t>
            </a:r>
            <a:r>
              <a:rPr sz="1100" b="1" spc="30" dirty="0">
                <a:solidFill>
                  <a:schemeClr val="accent1">
                    <a:lumMod val="75000"/>
                  </a:schemeClr>
                </a:solidFill>
                <a:latin typeface="Arial"/>
                <a:cs typeface="Arial"/>
              </a:rPr>
              <a:t> </a:t>
            </a:r>
            <a:r>
              <a:rPr sz="1100" spc="-5" dirty="0">
                <a:solidFill>
                  <a:schemeClr val="accent1">
                    <a:lumMod val="75000"/>
                  </a:schemeClr>
                </a:solidFill>
                <a:latin typeface="Arial"/>
                <a:cs typeface="Arial"/>
              </a:rPr>
              <a:t>Cardiac</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or</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respiratory medical</a:t>
            </a:r>
            <a:r>
              <a:rPr sz="1100" spc="20" dirty="0">
                <a:solidFill>
                  <a:schemeClr val="accent1">
                    <a:lumMod val="75000"/>
                  </a:schemeClr>
                </a:solidFill>
                <a:latin typeface="Arial"/>
                <a:cs typeface="Arial"/>
              </a:rPr>
              <a:t> </a:t>
            </a:r>
            <a:r>
              <a:rPr sz="1100" spc="-5" dirty="0">
                <a:solidFill>
                  <a:schemeClr val="accent1">
                    <a:lumMod val="75000"/>
                  </a:schemeClr>
                </a:solidFill>
                <a:latin typeface="Arial"/>
                <a:cs typeface="Arial"/>
              </a:rPr>
              <a:t>emergency</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(Adult)</a:t>
            </a:r>
            <a:endParaRPr sz="1100" dirty="0">
              <a:solidFill>
                <a:schemeClr val="accent1">
                  <a:lumMod val="75000"/>
                </a:schemeClr>
              </a:solidFill>
              <a:latin typeface="Arial"/>
              <a:cs typeface="Arial"/>
            </a:endParaRPr>
          </a:p>
          <a:p>
            <a:pPr marL="184150" indent="-171450">
              <a:lnSpc>
                <a:spcPct val="100000"/>
              </a:lnSpc>
              <a:spcBef>
                <a:spcPts val="260"/>
              </a:spcBef>
              <a:buFont typeface="Arial" panose="020B0604020202020204" pitchFamily="34" charset="0"/>
              <a:buChar char="•"/>
              <a:tabLst>
                <a:tab pos="354965" algn="l"/>
                <a:tab pos="355600" algn="l"/>
              </a:tabLst>
            </a:pPr>
            <a:r>
              <a:rPr sz="1100" b="1" spc="-5" dirty="0">
                <a:solidFill>
                  <a:schemeClr val="accent1">
                    <a:lumMod val="75000"/>
                  </a:schemeClr>
                </a:solidFill>
                <a:latin typeface="Arial"/>
                <a:cs typeface="Arial"/>
              </a:rPr>
              <a:t>Code</a:t>
            </a:r>
            <a:r>
              <a:rPr sz="1100" b="1" spc="10"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Pink:</a:t>
            </a:r>
            <a:r>
              <a:rPr sz="1100" b="1"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Cardiopulmonary</a:t>
            </a:r>
            <a:r>
              <a:rPr sz="1100" spc="20" dirty="0">
                <a:solidFill>
                  <a:schemeClr val="accent1">
                    <a:lumMod val="75000"/>
                  </a:schemeClr>
                </a:solidFill>
                <a:latin typeface="Arial"/>
                <a:cs typeface="Arial"/>
              </a:rPr>
              <a:t> </a:t>
            </a:r>
            <a:r>
              <a:rPr sz="1100" spc="-5" dirty="0">
                <a:solidFill>
                  <a:schemeClr val="accent1">
                    <a:lumMod val="75000"/>
                  </a:schemeClr>
                </a:solidFill>
                <a:latin typeface="Arial"/>
                <a:cs typeface="Arial"/>
              </a:rPr>
              <a:t>Arrest (Infant)</a:t>
            </a:r>
            <a:endParaRPr sz="1100" dirty="0">
              <a:solidFill>
                <a:schemeClr val="accent1">
                  <a:lumMod val="75000"/>
                </a:schemeClr>
              </a:solidFill>
              <a:latin typeface="Arial"/>
              <a:cs typeface="Arial"/>
            </a:endParaRPr>
          </a:p>
          <a:p>
            <a:pPr marL="184150" indent="-171450">
              <a:lnSpc>
                <a:spcPct val="100000"/>
              </a:lnSpc>
              <a:spcBef>
                <a:spcPts val="265"/>
              </a:spcBef>
              <a:buFont typeface="Arial" panose="020B0604020202020204" pitchFamily="34" charset="0"/>
              <a:buChar char="•"/>
              <a:tabLst>
                <a:tab pos="354965" algn="l"/>
                <a:tab pos="355600" algn="l"/>
              </a:tabLst>
            </a:pPr>
            <a:r>
              <a:rPr sz="1100" b="1" spc="-5" dirty="0">
                <a:solidFill>
                  <a:schemeClr val="accent1">
                    <a:lumMod val="75000"/>
                  </a:schemeClr>
                </a:solidFill>
                <a:latin typeface="Arial"/>
                <a:cs typeface="Arial"/>
              </a:rPr>
              <a:t>Stroke</a:t>
            </a:r>
            <a:r>
              <a:rPr sz="1100" b="1" spc="10"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Alert</a:t>
            </a:r>
            <a:r>
              <a:rPr sz="1100" spc="-5" dirty="0">
                <a:solidFill>
                  <a:schemeClr val="accent1">
                    <a:lumMod val="75000"/>
                  </a:schemeClr>
                </a:solidFill>
                <a:latin typeface="Arial"/>
                <a:cs typeface="Arial"/>
              </a:rPr>
              <a:t>:</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Patient showing</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stroke</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symptoms</a:t>
            </a:r>
            <a:endParaRPr sz="1100" dirty="0">
              <a:solidFill>
                <a:schemeClr val="accent1">
                  <a:lumMod val="75000"/>
                </a:schemeClr>
              </a:solidFill>
              <a:latin typeface="Arial"/>
              <a:cs typeface="Arial"/>
            </a:endParaRPr>
          </a:p>
          <a:p>
            <a:pPr marL="184150" indent="-171450">
              <a:lnSpc>
                <a:spcPct val="100000"/>
              </a:lnSpc>
              <a:spcBef>
                <a:spcPts val="265"/>
              </a:spcBef>
              <a:buFont typeface="Arial" panose="020B0604020202020204" pitchFamily="34" charset="0"/>
              <a:buChar char="•"/>
              <a:tabLst>
                <a:tab pos="354965" algn="l"/>
                <a:tab pos="355600" algn="l"/>
              </a:tabLst>
            </a:pPr>
            <a:r>
              <a:rPr sz="1100" b="1" spc="-5" dirty="0">
                <a:solidFill>
                  <a:schemeClr val="accent1">
                    <a:lumMod val="75000"/>
                  </a:schemeClr>
                </a:solidFill>
                <a:latin typeface="Arial"/>
                <a:cs typeface="Arial"/>
              </a:rPr>
              <a:t>Internal or</a:t>
            </a:r>
            <a:r>
              <a:rPr sz="1100" b="1" spc="1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External</a:t>
            </a:r>
            <a:r>
              <a:rPr sz="1100" b="1" spc="1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Disruption/Disaster</a:t>
            </a:r>
            <a:r>
              <a:rPr sz="1100" b="1"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(Standby):</a:t>
            </a:r>
            <a:r>
              <a:rPr sz="1100" b="1" spc="30" dirty="0">
                <a:solidFill>
                  <a:schemeClr val="accent1">
                    <a:lumMod val="75000"/>
                  </a:schemeClr>
                </a:solidFill>
                <a:latin typeface="Arial"/>
                <a:cs typeface="Arial"/>
              </a:rPr>
              <a:t> </a:t>
            </a:r>
            <a:r>
              <a:rPr sz="1100" spc="-5" dirty="0">
                <a:solidFill>
                  <a:schemeClr val="accent1">
                    <a:lumMod val="75000"/>
                  </a:schemeClr>
                </a:solidFill>
                <a:latin typeface="Arial"/>
                <a:cs typeface="Arial"/>
              </a:rPr>
              <a:t>Staff are</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on</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alert</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status</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to</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sign-in</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if</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event</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escalates</a:t>
            </a:r>
            <a:endParaRPr sz="1100" dirty="0">
              <a:solidFill>
                <a:schemeClr val="accent1">
                  <a:lumMod val="75000"/>
                </a:schemeClr>
              </a:solidFill>
              <a:latin typeface="Arial"/>
              <a:cs typeface="Arial"/>
            </a:endParaRPr>
          </a:p>
          <a:p>
            <a:pPr marL="184150" indent="-171450">
              <a:lnSpc>
                <a:spcPct val="100000"/>
              </a:lnSpc>
              <a:spcBef>
                <a:spcPts val="265"/>
              </a:spcBef>
              <a:buFont typeface="Arial" panose="020B0604020202020204" pitchFamily="34" charset="0"/>
              <a:buChar char="•"/>
              <a:tabLst>
                <a:tab pos="354965" algn="l"/>
                <a:tab pos="355600" algn="l"/>
              </a:tabLst>
            </a:pPr>
            <a:r>
              <a:rPr sz="1100" b="1" spc="-5" dirty="0">
                <a:solidFill>
                  <a:schemeClr val="accent1">
                    <a:lumMod val="75000"/>
                  </a:schemeClr>
                </a:solidFill>
                <a:latin typeface="Arial"/>
                <a:cs typeface="Arial"/>
              </a:rPr>
              <a:t>Internal or</a:t>
            </a:r>
            <a:r>
              <a:rPr sz="1100" b="1" spc="20"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External</a:t>
            </a:r>
            <a:r>
              <a:rPr sz="1100" b="1" spc="10"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Disruption/Disaster:</a:t>
            </a:r>
            <a:r>
              <a:rPr sz="1100" b="1"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Report</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to</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Medical</a:t>
            </a:r>
            <a:r>
              <a:rPr sz="1100" spc="20" dirty="0">
                <a:solidFill>
                  <a:schemeClr val="accent1">
                    <a:lumMod val="75000"/>
                  </a:schemeClr>
                </a:solidFill>
                <a:latin typeface="Arial"/>
                <a:cs typeface="Arial"/>
              </a:rPr>
              <a:t> </a:t>
            </a:r>
            <a:r>
              <a:rPr sz="1100" spc="-5" dirty="0">
                <a:solidFill>
                  <a:schemeClr val="accent1">
                    <a:lumMod val="75000"/>
                  </a:schemeClr>
                </a:solidFill>
                <a:latin typeface="Arial"/>
                <a:cs typeface="Arial"/>
              </a:rPr>
              <a:t>Staff lounge</a:t>
            </a:r>
            <a:r>
              <a:rPr sz="1100" spc="20" dirty="0">
                <a:solidFill>
                  <a:schemeClr val="accent1">
                    <a:lumMod val="75000"/>
                  </a:schemeClr>
                </a:solidFill>
                <a:latin typeface="Arial"/>
                <a:cs typeface="Arial"/>
              </a:rPr>
              <a:t> </a:t>
            </a:r>
            <a:r>
              <a:rPr sz="1100" spc="-5" dirty="0">
                <a:solidFill>
                  <a:schemeClr val="accent1">
                    <a:lumMod val="75000"/>
                  </a:schemeClr>
                </a:solidFill>
                <a:latin typeface="Arial"/>
                <a:cs typeface="Arial"/>
              </a:rPr>
              <a:t>to</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sign-in.</a:t>
            </a:r>
            <a:endParaRPr sz="1100" dirty="0">
              <a:solidFill>
                <a:schemeClr val="accent1">
                  <a:lumMod val="75000"/>
                </a:schemeClr>
              </a:solidFill>
              <a:latin typeface="Arial"/>
              <a:cs typeface="Arial"/>
            </a:endParaRPr>
          </a:p>
          <a:p>
            <a:pPr marL="184150" indent="-171450">
              <a:lnSpc>
                <a:spcPct val="100000"/>
              </a:lnSpc>
              <a:spcBef>
                <a:spcPts val="265"/>
              </a:spcBef>
              <a:buFont typeface="Arial" panose="020B0604020202020204" pitchFamily="34" charset="0"/>
              <a:buChar char="•"/>
              <a:tabLst>
                <a:tab pos="354965" algn="l"/>
                <a:tab pos="355600" algn="l"/>
              </a:tabLst>
            </a:pPr>
            <a:r>
              <a:rPr sz="1100" b="1" spc="-5" dirty="0">
                <a:solidFill>
                  <a:schemeClr val="accent1">
                    <a:lumMod val="75000"/>
                  </a:schemeClr>
                </a:solidFill>
                <a:latin typeface="Arial"/>
                <a:cs typeface="Arial"/>
              </a:rPr>
              <a:t>Armed</a:t>
            </a:r>
            <a:r>
              <a:rPr sz="1100" b="1" spc="20"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Intruder</a:t>
            </a:r>
            <a:r>
              <a:rPr sz="1100" b="1" spc="10"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(Active</a:t>
            </a:r>
            <a:r>
              <a:rPr sz="1100" b="1" spc="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Threat):</a:t>
            </a:r>
            <a:r>
              <a:rPr sz="1100" b="1"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Run/Hide/Fight</a:t>
            </a:r>
            <a:r>
              <a:rPr sz="1100" spc="25" dirty="0">
                <a:solidFill>
                  <a:schemeClr val="accent1">
                    <a:lumMod val="75000"/>
                  </a:schemeClr>
                </a:solidFill>
                <a:latin typeface="Arial"/>
                <a:cs typeface="Arial"/>
              </a:rPr>
              <a:t> </a:t>
            </a:r>
            <a:r>
              <a:rPr sz="1100" spc="-5" dirty="0">
                <a:solidFill>
                  <a:schemeClr val="accent1">
                    <a:lumMod val="75000"/>
                  </a:schemeClr>
                </a:solidFill>
                <a:latin typeface="Arial"/>
                <a:cs typeface="Arial"/>
              </a:rPr>
              <a:t>–</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understand</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the</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differences</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in</a:t>
            </a:r>
            <a:r>
              <a:rPr sz="1100" spc="20" dirty="0">
                <a:solidFill>
                  <a:schemeClr val="accent1">
                    <a:lumMod val="75000"/>
                  </a:schemeClr>
                </a:solidFill>
                <a:latin typeface="Arial"/>
                <a:cs typeface="Arial"/>
              </a:rPr>
              <a:t> </a:t>
            </a:r>
            <a:r>
              <a:rPr sz="1100" spc="-5" dirty="0">
                <a:solidFill>
                  <a:schemeClr val="accent1">
                    <a:lumMod val="75000"/>
                  </a:schemeClr>
                </a:solidFill>
                <a:latin typeface="Arial"/>
                <a:cs typeface="Arial"/>
              </a:rPr>
              <a:t>responses.</a:t>
            </a:r>
            <a:endParaRPr sz="1100" dirty="0">
              <a:solidFill>
                <a:schemeClr val="accent1">
                  <a:lumMod val="75000"/>
                </a:schemeClr>
              </a:solidFill>
              <a:latin typeface="Arial"/>
              <a:cs typeface="Arial"/>
            </a:endParaRPr>
          </a:p>
          <a:p>
            <a:pPr marL="184150" indent="-171450">
              <a:lnSpc>
                <a:spcPct val="100000"/>
              </a:lnSpc>
              <a:spcBef>
                <a:spcPts val="260"/>
              </a:spcBef>
              <a:buFont typeface="Arial" panose="020B0604020202020204" pitchFamily="34" charset="0"/>
              <a:buChar char="•"/>
              <a:tabLst>
                <a:tab pos="354965" algn="l"/>
                <a:tab pos="355600" algn="l"/>
              </a:tabLst>
            </a:pPr>
            <a:r>
              <a:rPr sz="1100" b="1" spc="-5" dirty="0">
                <a:solidFill>
                  <a:schemeClr val="accent1">
                    <a:lumMod val="75000"/>
                  </a:schemeClr>
                </a:solidFill>
                <a:latin typeface="Arial"/>
                <a:cs typeface="Arial"/>
              </a:rPr>
              <a:t>Abduction</a:t>
            </a:r>
            <a:r>
              <a:rPr sz="1100" b="1" spc="20"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a:t>
            </a:r>
            <a:r>
              <a:rPr sz="1100" b="1" spc="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Missing Infant</a:t>
            </a:r>
            <a:r>
              <a:rPr sz="1100" b="1"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or</a:t>
            </a:r>
            <a:r>
              <a:rPr sz="1100" b="1" spc="10"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Child:</a:t>
            </a:r>
            <a:r>
              <a:rPr sz="1100" b="1"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Monitor</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unattended</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area</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for announced</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person.</a:t>
            </a:r>
            <a:endParaRPr sz="1100" dirty="0">
              <a:solidFill>
                <a:schemeClr val="accent1">
                  <a:lumMod val="75000"/>
                </a:schemeClr>
              </a:solidFill>
              <a:latin typeface="Arial"/>
              <a:cs typeface="Arial"/>
            </a:endParaRPr>
          </a:p>
          <a:p>
            <a:pPr marL="183515" marR="301625" indent="-171450">
              <a:lnSpc>
                <a:spcPct val="100000"/>
              </a:lnSpc>
              <a:spcBef>
                <a:spcPts val="265"/>
              </a:spcBef>
              <a:buFont typeface="Arial" panose="020B0604020202020204" pitchFamily="34" charset="0"/>
              <a:buChar char="•"/>
              <a:tabLst>
                <a:tab pos="354965" algn="l"/>
                <a:tab pos="355600" algn="l"/>
              </a:tabLst>
            </a:pPr>
            <a:r>
              <a:rPr sz="1100" b="1" spc="-5" dirty="0">
                <a:solidFill>
                  <a:schemeClr val="accent1">
                    <a:lumMod val="75000"/>
                  </a:schemeClr>
                </a:solidFill>
                <a:latin typeface="Arial"/>
                <a:cs typeface="Arial"/>
              </a:rPr>
              <a:t>Code</a:t>
            </a:r>
            <a:r>
              <a:rPr sz="1100" b="1" spc="1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Black</a:t>
            </a:r>
            <a:r>
              <a:rPr sz="1100" spc="-5" dirty="0">
                <a:solidFill>
                  <a:schemeClr val="accent1">
                    <a:lumMod val="75000"/>
                  </a:schemeClr>
                </a:solidFill>
                <a:latin typeface="Arial"/>
                <a:cs typeface="Arial"/>
              </a:rPr>
              <a:t>:</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Bomb</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Threat</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Isolate</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and</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clear</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area</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if</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found; if</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phone</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call,</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document</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caller</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details</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on</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Bomb</a:t>
            </a:r>
            <a:r>
              <a:rPr sz="1100" spc="10" dirty="0">
                <a:solidFill>
                  <a:schemeClr val="accent1">
                    <a:lumMod val="75000"/>
                  </a:schemeClr>
                </a:solidFill>
                <a:latin typeface="Arial"/>
                <a:cs typeface="Arial"/>
              </a:rPr>
              <a:t> </a:t>
            </a:r>
            <a:r>
              <a:rPr sz="1100" spc="-5" dirty="0" smtClean="0">
                <a:solidFill>
                  <a:schemeClr val="accent1">
                    <a:lumMod val="75000"/>
                  </a:schemeClr>
                </a:solidFill>
                <a:latin typeface="Arial"/>
                <a:cs typeface="Arial"/>
              </a:rPr>
              <a:t>Threat</a:t>
            </a:r>
            <a:r>
              <a:rPr lang="en-US" sz="1100" spc="-5" dirty="0">
                <a:solidFill>
                  <a:schemeClr val="accent1">
                    <a:lumMod val="75000"/>
                  </a:schemeClr>
                </a:solidFill>
                <a:latin typeface="Arial"/>
                <a:cs typeface="Arial"/>
              </a:rPr>
              <a:t> </a:t>
            </a:r>
            <a:r>
              <a:rPr sz="1100" spc="-5" dirty="0" smtClean="0">
                <a:solidFill>
                  <a:schemeClr val="accent1">
                    <a:lumMod val="75000"/>
                  </a:schemeClr>
                </a:solidFill>
                <a:latin typeface="Arial"/>
                <a:cs typeface="Arial"/>
              </a:rPr>
              <a:t>Checklist.</a:t>
            </a:r>
            <a:endParaRPr lang="en-US" sz="1100" dirty="0">
              <a:solidFill>
                <a:schemeClr val="accent1">
                  <a:lumMod val="75000"/>
                </a:schemeClr>
              </a:solidFill>
              <a:latin typeface="Arial"/>
              <a:cs typeface="Arial"/>
            </a:endParaRPr>
          </a:p>
          <a:p>
            <a:pPr marL="183515" marR="301625" indent="-171450">
              <a:lnSpc>
                <a:spcPct val="100000"/>
              </a:lnSpc>
              <a:spcBef>
                <a:spcPts val="265"/>
              </a:spcBef>
              <a:buFont typeface="Arial" panose="020B0604020202020204" pitchFamily="34" charset="0"/>
              <a:buChar char="•"/>
              <a:tabLst>
                <a:tab pos="354965" algn="l"/>
                <a:tab pos="355600" algn="l"/>
              </a:tabLst>
            </a:pPr>
            <a:r>
              <a:rPr sz="1100" b="1" spc="-5" dirty="0" smtClean="0">
                <a:solidFill>
                  <a:schemeClr val="accent1">
                    <a:lumMod val="75000"/>
                  </a:schemeClr>
                </a:solidFill>
                <a:latin typeface="Arial"/>
                <a:cs typeface="Arial"/>
              </a:rPr>
              <a:t>Dr</a:t>
            </a:r>
            <a:r>
              <a:rPr sz="1100" b="1" spc="-5" dirty="0">
                <a:solidFill>
                  <a:schemeClr val="accent1">
                    <a:lumMod val="75000"/>
                  </a:schemeClr>
                </a:solidFill>
                <a:latin typeface="Arial"/>
                <a:cs typeface="Arial"/>
              </a:rPr>
              <a:t>.</a:t>
            </a:r>
            <a:r>
              <a:rPr sz="1100" b="1" spc="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Major</a:t>
            </a:r>
            <a:r>
              <a:rPr sz="1100" b="1" spc="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(CIT)</a:t>
            </a:r>
            <a:r>
              <a:rPr sz="1100" spc="-5" dirty="0">
                <a:solidFill>
                  <a:schemeClr val="accent1">
                    <a:lumMod val="75000"/>
                  </a:schemeClr>
                </a:solidFill>
                <a:latin typeface="Arial"/>
                <a:cs typeface="Arial"/>
              </a:rPr>
              <a:t>: Agitated/escalated</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Patient</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or</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visitor</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Call</a:t>
            </a:r>
            <a:r>
              <a:rPr sz="1100" spc="25" dirty="0">
                <a:solidFill>
                  <a:schemeClr val="accent1">
                    <a:lumMod val="75000"/>
                  </a:schemeClr>
                </a:solidFill>
                <a:latin typeface="Arial"/>
                <a:cs typeface="Arial"/>
              </a:rPr>
              <a:t> </a:t>
            </a:r>
            <a:r>
              <a:rPr sz="1100" spc="-5" dirty="0">
                <a:solidFill>
                  <a:schemeClr val="accent1">
                    <a:lumMod val="75000"/>
                  </a:schemeClr>
                </a:solidFill>
                <a:latin typeface="Arial"/>
                <a:cs typeface="Arial"/>
              </a:rPr>
              <a:t>the</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hospital</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operator</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and</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ask</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for</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“Dr.</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Major”</a:t>
            </a:r>
            <a:r>
              <a:rPr sz="1100" spc="10" dirty="0">
                <a:solidFill>
                  <a:schemeClr val="accent1">
                    <a:lumMod val="75000"/>
                  </a:schemeClr>
                </a:solidFill>
                <a:latin typeface="Arial"/>
                <a:cs typeface="Arial"/>
              </a:rPr>
              <a:t> </a:t>
            </a:r>
            <a:r>
              <a:rPr sz="1100" spc="-5" dirty="0" smtClean="0">
                <a:solidFill>
                  <a:schemeClr val="accent1">
                    <a:lumMod val="75000"/>
                  </a:schemeClr>
                </a:solidFill>
                <a:latin typeface="Arial"/>
                <a:cs typeface="Arial"/>
              </a:rPr>
              <a:t>for</a:t>
            </a:r>
            <a:r>
              <a:rPr lang="en-US" sz="1100" spc="10" dirty="0">
                <a:solidFill>
                  <a:schemeClr val="accent1">
                    <a:lumMod val="75000"/>
                  </a:schemeClr>
                </a:solidFill>
                <a:latin typeface="Arial"/>
                <a:cs typeface="Arial"/>
              </a:rPr>
              <a:t> </a:t>
            </a:r>
            <a:r>
              <a:rPr sz="1100" spc="-5" dirty="0" smtClean="0">
                <a:solidFill>
                  <a:schemeClr val="accent1">
                    <a:lumMod val="75000"/>
                  </a:schemeClr>
                </a:solidFill>
                <a:latin typeface="Arial"/>
                <a:cs typeface="Arial"/>
              </a:rPr>
              <a:t>assistance.</a:t>
            </a:r>
            <a:endParaRPr lang="en-US" sz="1100" dirty="0">
              <a:solidFill>
                <a:schemeClr val="accent1">
                  <a:lumMod val="75000"/>
                </a:schemeClr>
              </a:solidFill>
              <a:latin typeface="Arial"/>
              <a:cs typeface="Arial"/>
            </a:endParaRPr>
          </a:p>
          <a:p>
            <a:pPr marL="183515" marR="301625" indent="-171450">
              <a:lnSpc>
                <a:spcPct val="100000"/>
              </a:lnSpc>
              <a:spcBef>
                <a:spcPts val="265"/>
              </a:spcBef>
              <a:buFont typeface="Arial" panose="020B0604020202020204" pitchFamily="34" charset="0"/>
              <a:buChar char="•"/>
              <a:tabLst>
                <a:tab pos="354965" algn="l"/>
                <a:tab pos="355600" algn="l"/>
              </a:tabLst>
            </a:pPr>
            <a:r>
              <a:rPr sz="1100" b="1" spc="-5" dirty="0" smtClean="0">
                <a:solidFill>
                  <a:schemeClr val="accent1">
                    <a:lumMod val="75000"/>
                  </a:schemeClr>
                </a:solidFill>
                <a:latin typeface="Arial"/>
                <a:cs typeface="Arial"/>
              </a:rPr>
              <a:t>Elevator</a:t>
            </a:r>
            <a:r>
              <a:rPr sz="1100" b="1" spc="10" dirty="0" smtClean="0">
                <a:solidFill>
                  <a:schemeClr val="accent1">
                    <a:lumMod val="75000"/>
                  </a:schemeClr>
                </a:solidFill>
                <a:latin typeface="Arial"/>
                <a:cs typeface="Arial"/>
              </a:rPr>
              <a:t> </a:t>
            </a:r>
            <a:r>
              <a:rPr sz="1100" b="1" spc="-5" dirty="0">
                <a:solidFill>
                  <a:schemeClr val="accent1">
                    <a:lumMod val="75000"/>
                  </a:schemeClr>
                </a:solidFill>
                <a:latin typeface="Arial"/>
                <a:cs typeface="Arial"/>
              </a:rPr>
              <a:t>Failure: </a:t>
            </a:r>
            <a:r>
              <a:rPr sz="1100" spc="-5" dirty="0">
                <a:solidFill>
                  <a:schemeClr val="accent1">
                    <a:lumMod val="75000"/>
                  </a:schemeClr>
                </a:solidFill>
                <a:latin typeface="Arial"/>
                <a:cs typeface="Arial"/>
              </a:rPr>
              <a:t>Contact</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Customer</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Service</a:t>
            </a:r>
            <a:r>
              <a:rPr sz="1100" spc="25" dirty="0">
                <a:solidFill>
                  <a:schemeClr val="accent1">
                    <a:lumMod val="75000"/>
                  </a:schemeClr>
                </a:solidFill>
                <a:latin typeface="Arial"/>
                <a:cs typeface="Arial"/>
              </a:rPr>
              <a:t> </a:t>
            </a:r>
            <a:r>
              <a:rPr sz="1100" spc="-5" dirty="0">
                <a:solidFill>
                  <a:schemeClr val="accent1">
                    <a:lumMod val="75000"/>
                  </a:schemeClr>
                </a:solidFill>
                <a:latin typeface="Arial"/>
                <a:cs typeface="Arial"/>
              </a:rPr>
              <a:t>Call</a:t>
            </a:r>
            <a:r>
              <a:rPr sz="1100" spc="30" dirty="0">
                <a:solidFill>
                  <a:schemeClr val="accent1">
                    <a:lumMod val="75000"/>
                  </a:schemeClr>
                </a:solidFill>
                <a:latin typeface="Arial"/>
                <a:cs typeface="Arial"/>
              </a:rPr>
              <a:t> </a:t>
            </a:r>
            <a:r>
              <a:rPr sz="1100" spc="-5" dirty="0">
                <a:solidFill>
                  <a:schemeClr val="accent1">
                    <a:lumMod val="75000"/>
                  </a:schemeClr>
                </a:solidFill>
                <a:latin typeface="Arial"/>
                <a:cs typeface="Arial"/>
              </a:rPr>
              <a:t>Center</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at</a:t>
            </a:r>
            <a:r>
              <a:rPr sz="1100" dirty="0">
                <a:solidFill>
                  <a:schemeClr val="accent1">
                    <a:lumMod val="75000"/>
                  </a:schemeClr>
                </a:solidFill>
                <a:latin typeface="Arial"/>
                <a:cs typeface="Arial"/>
              </a:rPr>
              <a:t> </a:t>
            </a:r>
            <a:r>
              <a:rPr lang="en-US" sz="1100" dirty="0" smtClean="0">
                <a:solidFill>
                  <a:schemeClr val="accent1">
                    <a:lumMod val="75000"/>
                  </a:schemeClr>
                </a:solidFill>
                <a:latin typeface="Arial"/>
                <a:cs typeface="Arial"/>
              </a:rPr>
              <a:t>4-</a:t>
            </a:r>
            <a:r>
              <a:rPr sz="1100" spc="-5" dirty="0" smtClean="0">
                <a:solidFill>
                  <a:schemeClr val="accent1">
                    <a:lumMod val="75000"/>
                  </a:schemeClr>
                </a:solidFill>
                <a:latin typeface="Arial"/>
                <a:cs typeface="Arial"/>
              </a:rPr>
              <a:t>4111</a:t>
            </a:r>
            <a:r>
              <a:rPr sz="1100" spc="15" dirty="0" smtClean="0">
                <a:solidFill>
                  <a:schemeClr val="accent1">
                    <a:lumMod val="75000"/>
                  </a:schemeClr>
                </a:solidFill>
                <a:latin typeface="Arial"/>
                <a:cs typeface="Arial"/>
              </a:rPr>
              <a:t> </a:t>
            </a:r>
            <a:r>
              <a:rPr sz="1100" spc="-5" dirty="0">
                <a:solidFill>
                  <a:schemeClr val="accent1">
                    <a:lumMod val="75000"/>
                  </a:schemeClr>
                </a:solidFill>
                <a:latin typeface="Arial"/>
                <a:cs typeface="Arial"/>
              </a:rPr>
              <a:t>with</a:t>
            </a:r>
            <a:r>
              <a:rPr sz="1100" spc="20" dirty="0">
                <a:solidFill>
                  <a:schemeClr val="accent1">
                    <a:lumMod val="75000"/>
                  </a:schemeClr>
                </a:solidFill>
                <a:latin typeface="Arial"/>
                <a:cs typeface="Arial"/>
              </a:rPr>
              <a:t> </a:t>
            </a:r>
            <a:r>
              <a:rPr sz="1100" spc="-5" dirty="0">
                <a:solidFill>
                  <a:schemeClr val="accent1">
                    <a:lumMod val="75000"/>
                  </a:schemeClr>
                </a:solidFill>
                <a:latin typeface="Arial"/>
                <a:cs typeface="Arial"/>
              </a:rPr>
              <a:t>elevator</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floor</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and</a:t>
            </a:r>
            <a:r>
              <a:rPr sz="1100" spc="20" dirty="0">
                <a:solidFill>
                  <a:schemeClr val="accent1">
                    <a:lumMod val="75000"/>
                  </a:schemeClr>
                </a:solidFill>
                <a:latin typeface="Arial"/>
                <a:cs typeface="Arial"/>
              </a:rPr>
              <a:t> </a:t>
            </a:r>
            <a:r>
              <a:rPr sz="1100" spc="-5" dirty="0">
                <a:solidFill>
                  <a:schemeClr val="accent1">
                    <a:lumMod val="75000"/>
                  </a:schemeClr>
                </a:solidFill>
                <a:latin typeface="Arial"/>
                <a:cs typeface="Arial"/>
              </a:rPr>
              <a:t>current</a:t>
            </a:r>
            <a:r>
              <a:rPr sz="1100" spc="-10" dirty="0">
                <a:solidFill>
                  <a:schemeClr val="accent1">
                    <a:lumMod val="75000"/>
                  </a:schemeClr>
                </a:solidFill>
                <a:latin typeface="Arial"/>
                <a:cs typeface="Arial"/>
              </a:rPr>
              <a:t> </a:t>
            </a:r>
            <a:r>
              <a:rPr sz="1100" spc="-5" dirty="0" smtClean="0">
                <a:solidFill>
                  <a:schemeClr val="accent1">
                    <a:lumMod val="75000"/>
                  </a:schemeClr>
                </a:solidFill>
                <a:latin typeface="Arial"/>
                <a:cs typeface="Arial"/>
              </a:rPr>
              <a:t>location.</a:t>
            </a:r>
            <a:endParaRPr lang="en-US" sz="1100" dirty="0">
              <a:solidFill>
                <a:schemeClr val="accent1">
                  <a:lumMod val="75000"/>
                </a:schemeClr>
              </a:solidFill>
              <a:latin typeface="Arial"/>
              <a:cs typeface="Arial"/>
            </a:endParaRPr>
          </a:p>
          <a:p>
            <a:pPr marL="183515" marR="301625" indent="-171450">
              <a:lnSpc>
                <a:spcPct val="100000"/>
              </a:lnSpc>
              <a:spcBef>
                <a:spcPts val="265"/>
              </a:spcBef>
              <a:buFont typeface="Arial" panose="020B0604020202020204" pitchFamily="34" charset="0"/>
              <a:buChar char="•"/>
              <a:tabLst>
                <a:tab pos="354965" algn="l"/>
                <a:tab pos="355600" algn="l"/>
              </a:tabLst>
            </a:pPr>
            <a:r>
              <a:rPr sz="1100" b="1" spc="-5" dirty="0" smtClean="0">
                <a:solidFill>
                  <a:schemeClr val="accent1">
                    <a:lumMod val="75000"/>
                  </a:schemeClr>
                </a:solidFill>
                <a:latin typeface="Arial"/>
                <a:cs typeface="Arial"/>
              </a:rPr>
              <a:t>Medical </a:t>
            </a:r>
            <a:r>
              <a:rPr sz="1100" b="1" spc="-5" dirty="0">
                <a:solidFill>
                  <a:schemeClr val="accent1">
                    <a:lumMod val="75000"/>
                  </a:schemeClr>
                </a:solidFill>
                <a:latin typeface="Arial"/>
                <a:cs typeface="Arial"/>
              </a:rPr>
              <a:t>Gas</a:t>
            </a:r>
            <a:r>
              <a:rPr sz="1100" b="1" spc="5" dirty="0">
                <a:solidFill>
                  <a:schemeClr val="accent1">
                    <a:lumMod val="75000"/>
                  </a:schemeClr>
                </a:solidFill>
                <a:latin typeface="Arial"/>
                <a:cs typeface="Arial"/>
              </a:rPr>
              <a:t> </a:t>
            </a:r>
            <a:r>
              <a:rPr sz="1100" b="1" spc="-5" dirty="0">
                <a:solidFill>
                  <a:schemeClr val="accent1">
                    <a:lumMod val="75000"/>
                  </a:schemeClr>
                </a:solidFill>
                <a:latin typeface="Arial"/>
                <a:cs typeface="Arial"/>
              </a:rPr>
              <a:t>Emergency:</a:t>
            </a:r>
            <a:r>
              <a:rPr sz="1100" b="1" spc="25" dirty="0">
                <a:solidFill>
                  <a:schemeClr val="accent1">
                    <a:lumMod val="75000"/>
                  </a:schemeClr>
                </a:solidFill>
                <a:latin typeface="Arial"/>
                <a:cs typeface="Arial"/>
              </a:rPr>
              <a:t> </a:t>
            </a:r>
            <a:r>
              <a:rPr sz="1100" spc="-5" dirty="0">
                <a:solidFill>
                  <a:schemeClr val="accent1">
                    <a:lumMod val="75000"/>
                  </a:schemeClr>
                </a:solidFill>
                <a:latin typeface="Arial"/>
                <a:cs typeface="Arial"/>
              </a:rPr>
              <a:t>Oxygen,</a:t>
            </a:r>
            <a:r>
              <a:rPr sz="1100" spc="5" dirty="0">
                <a:solidFill>
                  <a:schemeClr val="accent1">
                    <a:lumMod val="75000"/>
                  </a:schemeClr>
                </a:solidFill>
                <a:latin typeface="Arial"/>
                <a:cs typeface="Arial"/>
              </a:rPr>
              <a:t> </a:t>
            </a:r>
            <a:r>
              <a:rPr sz="1100" spc="-5" dirty="0">
                <a:solidFill>
                  <a:schemeClr val="accent1">
                    <a:lumMod val="75000"/>
                  </a:schemeClr>
                </a:solidFill>
                <a:latin typeface="Arial"/>
                <a:cs typeface="Arial"/>
              </a:rPr>
              <a:t>Medical</a:t>
            </a:r>
            <a:r>
              <a:rPr sz="1100"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Gas, or</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Vacuum</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Failure</a:t>
            </a:r>
            <a:r>
              <a:rPr sz="1100" spc="20" dirty="0">
                <a:solidFill>
                  <a:schemeClr val="accent1">
                    <a:lumMod val="75000"/>
                  </a:schemeClr>
                </a:solidFill>
                <a:latin typeface="Arial"/>
                <a:cs typeface="Arial"/>
              </a:rPr>
              <a:t> </a:t>
            </a:r>
            <a:r>
              <a:rPr sz="1100" spc="-5" dirty="0">
                <a:solidFill>
                  <a:schemeClr val="accent1">
                    <a:lumMod val="75000"/>
                  </a:schemeClr>
                </a:solidFill>
                <a:latin typeface="Arial"/>
                <a:cs typeface="Arial"/>
              </a:rPr>
              <a:t>or </a:t>
            </a:r>
            <a:r>
              <a:rPr sz="1100" spc="-5" dirty="0" smtClean="0">
                <a:solidFill>
                  <a:schemeClr val="accent1">
                    <a:lumMod val="75000"/>
                  </a:schemeClr>
                </a:solidFill>
                <a:latin typeface="Arial"/>
                <a:cs typeface="Arial"/>
              </a:rPr>
              <a:t>shutdown.</a:t>
            </a:r>
            <a:endParaRPr lang="en-US" sz="1100" dirty="0">
              <a:solidFill>
                <a:schemeClr val="accent1">
                  <a:lumMod val="75000"/>
                </a:schemeClr>
              </a:solidFill>
              <a:latin typeface="Arial"/>
              <a:cs typeface="Arial"/>
            </a:endParaRPr>
          </a:p>
          <a:p>
            <a:pPr marL="183515" marR="301625" indent="-171450">
              <a:lnSpc>
                <a:spcPct val="100000"/>
              </a:lnSpc>
              <a:spcBef>
                <a:spcPts val="265"/>
              </a:spcBef>
              <a:buFont typeface="Arial" panose="020B0604020202020204" pitchFamily="34" charset="0"/>
              <a:buChar char="•"/>
              <a:tabLst>
                <a:tab pos="354965" algn="l"/>
                <a:tab pos="355600" algn="l"/>
              </a:tabLst>
            </a:pPr>
            <a:r>
              <a:rPr sz="1100" b="1" spc="-5" dirty="0" smtClean="0">
                <a:solidFill>
                  <a:schemeClr val="accent1">
                    <a:lumMod val="75000"/>
                  </a:schemeClr>
                </a:solidFill>
                <a:latin typeface="Arial"/>
                <a:cs typeface="Arial"/>
              </a:rPr>
              <a:t>Missing </a:t>
            </a:r>
            <a:r>
              <a:rPr sz="1100" b="1" spc="-5" dirty="0">
                <a:solidFill>
                  <a:schemeClr val="accent1">
                    <a:lumMod val="75000"/>
                  </a:schemeClr>
                </a:solidFill>
                <a:latin typeface="Arial"/>
                <a:cs typeface="Arial"/>
              </a:rPr>
              <a:t>Person:</a:t>
            </a:r>
            <a:r>
              <a:rPr sz="1100" b="1" spc="15" dirty="0">
                <a:solidFill>
                  <a:schemeClr val="accent1">
                    <a:lumMod val="75000"/>
                  </a:schemeClr>
                </a:solidFill>
                <a:latin typeface="Arial"/>
                <a:cs typeface="Arial"/>
              </a:rPr>
              <a:t> </a:t>
            </a:r>
            <a:r>
              <a:rPr sz="1100" spc="-5" dirty="0">
                <a:solidFill>
                  <a:schemeClr val="accent1">
                    <a:lumMod val="75000"/>
                  </a:schemeClr>
                </a:solidFill>
                <a:latin typeface="Arial"/>
                <a:cs typeface="Arial"/>
              </a:rPr>
              <a:t>Adult</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patient elopement–Monitor</a:t>
            </a:r>
            <a:r>
              <a:rPr sz="1100" spc="10" dirty="0">
                <a:solidFill>
                  <a:schemeClr val="accent1">
                    <a:lumMod val="75000"/>
                  </a:schemeClr>
                </a:solidFill>
                <a:latin typeface="Arial"/>
                <a:cs typeface="Arial"/>
              </a:rPr>
              <a:t> </a:t>
            </a:r>
            <a:r>
              <a:rPr sz="1100" spc="-5" dirty="0" smtClean="0">
                <a:solidFill>
                  <a:schemeClr val="accent1">
                    <a:lumMod val="75000"/>
                  </a:schemeClr>
                </a:solidFill>
                <a:latin typeface="Arial"/>
                <a:cs typeface="Arial"/>
              </a:rPr>
              <a:t>area</a:t>
            </a:r>
            <a:r>
              <a:rPr sz="1100" dirty="0" smtClean="0">
                <a:solidFill>
                  <a:schemeClr val="accent1">
                    <a:lumMod val="75000"/>
                  </a:schemeClr>
                </a:solidFill>
                <a:latin typeface="Arial"/>
                <a:cs typeface="Arial"/>
              </a:rPr>
              <a:t> </a:t>
            </a:r>
            <a:r>
              <a:rPr sz="1100" spc="-5" dirty="0">
                <a:solidFill>
                  <a:schemeClr val="accent1">
                    <a:lumMod val="75000"/>
                  </a:schemeClr>
                </a:solidFill>
                <a:latin typeface="Arial"/>
                <a:cs typeface="Arial"/>
              </a:rPr>
              <a:t>for</a:t>
            </a:r>
            <a:r>
              <a:rPr sz="1100" dirty="0">
                <a:solidFill>
                  <a:schemeClr val="accent1">
                    <a:lumMod val="75000"/>
                  </a:schemeClr>
                </a:solidFill>
                <a:latin typeface="Arial"/>
                <a:cs typeface="Arial"/>
              </a:rPr>
              <a:t> </a:t>
            </a:r>
            <a:r>
              <a:rPr sz="1100" spc="-5" dirty="0">
                <a:solidFill>
                  <a:schemeClr val="accent1">
                    <a:lumMod val="75000"/>
                  </a:schemeClr>
                </a:solidFill>
                <a:latin typeface="Arial"/>
                <a:cs typeface="Arial"/>
              </a:rPr>
              <a:t>announced</a:t>
            </a:r>
            <a:r>
              <a:rPr sz="1100" spc="10" dirty="0">
                <a:solidFill>
                  <a:schemeClr val="accent1">
                    <a:lumMod val="75000"/>
                  </a:schemeClr>
                </a:solidFill>
                <a:latin typeface="Arial"/>
                <a:cs typeface="Arial"/>
              </a:rPr>
              <a:t> </a:t>
            </a:r>
            <a:r>
              <a:rPr sz="1100" spc="-5" dirty="0">
                <a:solidFill>
                  <a:schemeClr val="accent1">
                    <a:lumMod val="75000"/>
                  </a:schemeClr>
                </a:solidFill>
                <a:latin typeface="Arial"/>
                <a:cs typeface="Arial"/>
              </a:rPr>
              <a:t>person. </a:t>
            </a:r>
            <a:endParaRPr lang="en-US" sz="1100" spc="-5" dirty="0" smtClean="0">
              <a:solidFill>
                <a:schemeClr val="accent1">
                  <a:lumMod val="75000"/>
                </a:schemeClr>
              </a:solidFill>
              <a:latin typeface="Arial"/>
              <a:cs typeface="Arial"/>
            </a:endParaRPr>
          </a:p>
          <a:p>
            <a:pPr marL="12065" marR="301625">
              <a:lnSpc>
                <a:spcPct val="100000"/>
              </a:lnSpc>
              <a:spcBef>
                <a:spcPts val="265"/>
              </a:spcBef>
              <a:tabLst>
                <a:tab pos="354965" algn="l"/>
                <a:tab pos="355600" algn="l"/>
              </a:tabLst>
            </a:pPr>
            <a:endParaRPr lang="en-US" sz="1100" spc="-5" dirty="0">
              <a:solidFill>
                <a:schemeClr val="accent1">
                  <a:lumMod val="75000"/>
                </a:schemeClr>
              </a:solidFill>
              <a:latin typeface="Arial"/>
              <a:cs typeface="Arial"/>
            </a:endParaRPr>
          </a:p>
          <a:p>
            <a:pPr marL="12065" marR="301625">
              <a:lnSpc>
                <a:spcPct val="100000"/>
              </a:lnSpc>
              <a:spcBef>
                <a:spcPts val="265"/>
              </a:spcBef>
              <a:tabLst>
                <a:tab pos="354965" algn="l"/>
                <a:tab pos="355600" algn="l"/>
              </a:tabLst>
            </a:pPr>
            <a:r>
              <a:rPr lang="en-US" sz="1100" spc="-5" dirty="0" smtClean="0">
                <a:solidFill>
                  <a:srgbClr val="FF0000"/>
                </a:solidFill>
                <a:latin typeface="Arial"/>
                <a:cs typeface="Arial"/>
              </a:rPr>
              <a:t>In the event of utility, elevator, or medical gas failure, contact the Customer Service Call Center at 4-4111.  </a:t>
            </a:r>
            <a:r>
              <a:rPr sz="1100" dirty="0" smtClean="0">
                <a:solidFill>
                  <a:srgbClr val="FF0000"/>
                </a:solidFill>
                <a:latin typeface="Arial"/>
                <a:cs typeface="Arial"/>
              </a:rPr>
              <a:t> </a:t>
            </a:r>
            <a:endParaRPr lang="en-US" sz="1100" dirty="0" smtClean="0">
              <a:solidFill>
                <a:srgbClr val="FF0000"/>
              </a:solidFill>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5292"/>
            <a:ext cx="4695825" cy="513080"/>
          </a:xfrm>
          <a:prstGeom prst="rect">
            <a:avLst/>
          </a:prstGeom>
        </p:spPr>
        <p:txBody>
          <a:bodyPr vert="horz" wrap="square" lIns="0" tIns="12065" rIns="0" bIns="0" rtlCol="0">
            <a:spAutoFit/>
          </a:bodyPr>
          <a:lstStyle/>
          <a:p>
            <a:pPr marL="12700">
              <a:lnSpc>
                <a:spcPct val="100000"/>
              </a:lnSpc>
              <a:spcBef>
                <a:spcPts val="95"/>
              </a:spcBef>
            </a:pPr>
            <a:r>
              <a:rPr sz="3200" spc="-10" dirty="0"/>
              <a:t>Antimicrobial</a:t>
            </a:r>
            <a:r>
              <a:rPr sz="3200" spc="10" dirty="0"/>
              <a:t> </a:t>
            </a:r>
            <a:r>
              <a:rPr sz="3200" spc="-10" dirty="0"/>
              <a:t>Stewardship</a:t>
            </a:r>
            <a:endParaRPr sz="3200" dirty="0"/>
          </a:p>
        </p:txBody>
      </p:sp>
      <p:sp>
        <p:nvSpPr>
          <p:cNvPr id="3" name="object 3"/>
          <p:cNvSpPr txBox="1"/>
          <p:nvPr/>
        </p:nvSpPr>
        <p:spPr>
          <a:xfrm>
            <a:off x="965835" y="1600200"/>
            <a:ext cx="8254365" cy="5614357"/>
          </a:xfrm>
          <a:prstGeom prst="rect">
            <a:avLst/>
          </a:prstGeom>
        </p:spPr>
        <p:txBody>
          <a:bodyPr vert="horz" wrap="square" lIns="0" tIns="12700" rIns="0" bIns="0" rtlCol="0">
            <a:spAutoFit/>
          </a:bodyPr>
          <a:lstStyle/>
          <a:p>
            <a:pPr marL="298450" marR="5715" indent="-285750">
              <a:lnSpc>
                <a:spcPct val="100000"/>
              </a:lnSpc>
              <a:spcBef>
                <a:spcPts val="100"/>
              </a:spcBef>
              <a:buFont typeface="Arial" panose="020B0604020202020204" pitchFamily="34" charset="0"/>
              <a:buChar char="•"/>
            </a:pPr>
            <a:r>
              <a:rPr sz="1300" spc="-5" dirty="0">
                <a:solidFill>
                  <a:srgbClr val="0164A3"/>
                </a:solidFill>
                <a:latin typeface="Arial"/>
                <a:cs typeface="Arial"/>
              </a:rPr>
              <a:t>Decreasing antimicrobial resistance and improving correct use of antimicrobials is </a:t>
            </a:r>
            <a:r>
              <a:rPr sz="1300" dirty="0">
                <a:solidFill>
                  <a:srgbClr val="0164A3"/>
                </a:solidFill>
                <a:latin typeface="Arial"/>
                <a:cs typeface="Arial"/>
              </a:rPr>
              <a:t>a </a:t>
            </a:r>
            <a:r>
              <a:rPr sz="1300" spc="-5" dirty="0">
                <a:solidFill>
                  <a:srgbClr val="0164A3"/>
                </a:solidFill>
                <a:latin typeface="Arial"/>
                <a:cs typeface="Arial"/>
              </a:rPr>
              <a:t>national </a:t>
            </a:r>
            <a:r>
              <a:rPr sz="1300" spc="-10" dirty="0">
                <a:solidFill>
                  <a:srgbClr val="0164A3"/>
                </a:solidFill>
                <a:latin typeface="Arial"/>
                <a:cs typeface="Arial"/>
              </a:rPr>
              <a:t>priority. </a:t>
            </a:r>
            <a:r>
              <a:rPr lang="en-US" sz="1300" spc="-10" dirty="0" smtClean="0">
                <a:solidFill>
                  <a:srgbClr val="0164A3"/>
                </a:solidFill>
                <a:latin typeface="Arial"/>
                <a:cs typeface="Arial"/>
              </a:rPr>
              <a:t>E</a:t>
            </a:r>
            <a:r>
              <a:rPr sz="1300" spc="-5" dirty="0" smtClean="0">
                <a:solidFill>
                  <a:srgbClr val="0164A3"/>
                </a:solidFill>
                <a:latin typeface="Arial"/>
                <a:cs typeface="Arial"/>
              </a:rPr>
              <a:t>vidence demonstrates </a:t>
            </a:r>
            <a:r>
              <a:rPr sz="1300" spc="-5" dirty="0">
                <a:solidFill>
                  <a:srgbClr val="0164A3"/>
                </a:solidFill>
                <a:latin typeface="Arial"/>
                <a:cs typeface="Arial"/>
              </a:rPr>
              <a:t>that programs dedicated to improving antibiotic use, known as “</a:t>
            </a:r>
            <a:r>
              <a:rPr sz="1300" spc="-5" dirty="0" smtClean="0">
                <a:solidFill>
                  <a:srgbClr val="0164A3"/>
                </a:solidFill>
                <a:latin typeface="Arial"/>
                <a:cs typeface="Arial"/>
              </a:rPr>
              <a:t>anti</a:t>
            </a:r>
            <a:r>
              <a:rPr lang="en-US" sz="1300" spc="-5" dirty="0" smtClean="0">
                <a:solidFill>
                  <a:srgbClr val="0164A3"/>
                </a:solidFill>
                <a:latin typeface="Arial"/>
                <a:cs typeface="Arial"/>
              </a:rPr>
              <a:t>microbial</a:t>
            </a:r>
            <a:r>
              <a:rPr sz="1300" spc="-5" dirty="0" smtClean="0">
                <a:solidFill>
                  <a:srgbClr val="0164A3"/>
                </a:solidFill>
                <a:latin typeface="Arial"/>
                <a:cs typeface="Arial"/>
              </a:rPr>
              <a:t> </a:t>
            </a:r>
            <a:r>
              <a:rPr sz="1300" spc="-5" dirty="0">
                <a:solidFill>
                  <a:srgbClr val="0164A3"/>
                </a:solidFill>
                <a:latin typeface="Arial"/>
                <a:cs typeface="Arial"/>
              </a:rPr>
              <a:t>stewardship” </a:t>
            </a:r>
            <a:r>
              <a:rPr sz="1300" spc="-5" dirty="0" smtClean="0">
                <a:solidFill>
                  <a:srgbClr val="0164A3"/>
                </a:solidFill>
                <a:latin typeface="Arial"/>
                <a:cs typeface="Arial"/>
              </a:rPr>
              <a:t>programs</a:t>
            </a:r>
            <a:r>
              <a:rPr lang="en-US" sz="1300" spc="-5" dirty="0" smtClean="0">
                <a:solidFill>
                  <a:srgbClr val="0164A3"/>
                </a:solidFill>
                <a:latin typeface="Arial"/>
                <a:cs typeface="Arial"/>
              </a:rPr>
              <a:t> (ASP)</a:t>
            </a:r>
            <a:r>
              <a:rPr sz="1300" spc="-5" dirty="0" smtClean="0">
                <a:solidFill>
                  <a:srgbClr val="0164A3"/>
                </a:solidFill>
                <a:latin typeface="Arial"/>
                <a:cs typeface="Arial"/>
              </a:rPr>
              <a:t>, can </a:t>
            </a:r>
            <a:r>
              <a:rPr sz="1300" spc="-5" dirty="0">
                <a:solidFill>
                  <a:srgbClr val="0164A3"/>
                </a:solidFill>
                <a:latin typeface="Arial"/>
                <a:cs typeface="Arial"/>
              </a:rPr>
              <a:t>help slow the emergence of resistance while optimizing </a:t>
            </a:r>
            <a:r>
              <a:rPr sz="1300" dirty="0" smtClean="0">
                <a:solidFill>
                  <a:srgbClr val="0164A3"/>
                </a:solidFill>
                <a:latin typeface="Arial"/>
                <a:cs typeface="Arial"/>
              </a:rPr>
              <a:t>treatment</a:t>
            </a:r>
            <a:r>
              <a:rPr lang="en-US" sz="1300" dirty="0" smtClean="0">
                <a:solidFill>
                  <a:srgbClr val="0164A3"/>
                </a:solidFill>
                <a:latin typeface="Arial"/>
                <a:cs typeface="Arial"/>
              </a:rPr>
              <a:t>, reducing harm</a:t>
            </a:r>
            <a:r>
              <a:rPr sz="1300" dirty="0" smtClean="0">
                <a:solidFill>
                  <a:srgbClr val="0164A3"/>
                </a:solidFill>
                <a:latin typeface="Arial"/>
                <a:cs typeface="Arial"/>
              </a:rPr>
              <a:t> </a:t>
            </a:r>
            <a:r>
              <a:rPr sz="1300" spc="-5" dirty="0">
                <a:solidFill>
                  <a:srgbClr val="0164A3"/>
                </a:solidFill>
                <a:latin typeface="Arial"/>
                <a:cs typeface="Arial"/>
              </a:rPr>
              <a:t>and minimizing costs. </a:t>
            </a:r>
            <a:r>
              <a:rPr lang="en-US" sz="1300" spc="-5" dirty="0" smtClean="0">
                <a:solidFill>
                  <a:srgbClr val="0164A3"/>
                </a:solidFill>
                <a:latin typeface="Arial"/>
                <a:cs typeface="Arial"/>
              </a:rPr>
              <a:t>In 2022</a:t>
            </a:r>
            <a:r>
              <a:rPr sz="1300" spc="-5" dirty="0" smtClean="0">
                <a:solidFill>
                  <a:srgbClr val="0164A3"/>
                </a:solidFill>
                <a:latin typeface="Arial"/>
                <a:cs typeface="Arial"/>
              </a:rPr>
              <a:t>, </a:t>
            </a:r>
            <a:r>
              <a:rPr sz="1300" dirty="0" smtClean="0">
                <a:solidFill>
                  <a:srgbClr val="0164A3"/>
                </a:solidFill>
                <a:latin typeface="Arial"/>
                <a:cs typeface="Arial"/>
              </a:rPr>
              <a:t> </a:t>
            </a:r>
            <a:r>
              <a:rPr lang="en-US" sz="1300" dirty="0" smtClean="0">
                <a:solidFill>
                  <a:srgbClr val="0164A3"/>
                </a:solidFill>
                <a:latin typeface="Arial"/>
                <a:cs typeface="Arial"/>
              </a:rPr>
              <a:t>T</a:t>
            </a:r>
            <a:r>
              <a:rPr sz="1300" spc="-5" dirty="0" smtClean="0">
                <a:solidFill>
                  <a:srgbClr val="0164A3"/>
                </a:solidFill>
                <a:latin typeface="Arial"/>
                <a:cs typeface="Arial"/>
              </a:rPr>
              <a:t>he </a:t>
            </a:r>
            <a:r>
              <a:rPr sz="1300" spc="-5" dirty="0">
                <a:solidFill>
                  <a:srgbClr val="0164A3"/>
                </a:solidFill>
                <a:latin typeface="Arial"/>
                <a:cs typeface="Arial"/>
              </a:rPr>
              <a:t>Joint Commission </a:t>
            </a:r>
            <a:r>
              <a:rPr lang="en-US" sz="1300" spc="-5" dirty="0" smtClean="0">
                <a:solidFill>
                  <a:srgbClr val="0164A3"/>
                </a:solidFill>
                <a:latin typeface="Arial"/>
                <a:cs typeface="Arial"/>
              </a:rPr>
              <a:t>updated the </a:t>
            </a:r>
            <a:r>
              <a:rPr sz="1300" spc="-5" dirty="0" smtClean="0">
                <a:solidFill>
                  <a:srgbClr val="0164A3"/>
                </a:solidFill>
                <a:latin typeface="Arial"/>
                <a:cs typeface="Arial"/>
              </a:rPr>
              <a:t>Medication </a:t>
            </a:r>
            <a:r>
              <a:rPr sz="1300" spc="-5" dirty="0">
                <a:solidFill>
                  <a:srgbClr val="0164A3"/>
                </a:solidFill>
                <a:latin typeface="Arial"/>
                <a:cs typeface="Arial"/>
              </a:rPr>
              <a:t>Management </a:t>
            </a:r>
            <a:r>
              <a:rPr sz="1300" dirty="0">
                <a:solidFill>
                  <a:srgbClr val="0164A3"/>
                </a:solidFill>
                <a:latin typeface="Arial"/>
                <a:cs typeface="Arial"/>
              </a:rPr>
              <a:t>Standard: MM.09.01.01 that </a:t>
            </a:r>
            <a:r>
              <a:rPr sz="1300" spc="-5" dirty="0">
                <a:solidFill>
                  <a:srgbClr val="0164A3"/>
                </a:solidFill>
                <a:latin typeface="Arial"/>
                <a:cs typeface="Arial"/>
              </a:rPr>
              <a:t>addresses antimicrobial </a:t>
            </a:r>
            <a:r>
              <a:rPr sz="1300" spc="-320" dirty="0">
                <a:solidFill>
                  <a:srgbClr val="0164A3"/>
                </a:solidFill>
                <a:latin typeface="Arial"/>
                <a:cs typeface="Arial"/>
              </a:rPr>
              <a:t> </a:t>
            </a:r>
            <a:r>
              <a:rPr sz="1300" spc="-5" dirty="0">
                <a:solidFill>
                  <a:srgbClr val="0164A3"/>
                </a:solidFill>
                <a:latin typeface="Arial"/>
                <a:cs typeface="Arial"/>
              </a:rPr>
              <a:t>stewardship</a:t>
            </a:r>
            <a:r>
              <a:rPr sz="1300" spc="-20" dirty="0">
                <a:solidFill>
                  <a:srgbClr val="0164A3"/>
                </a:solidFill>
                <a:latin typeface="Arial"/>
                <a:cs typeface="Arial"/>
              </a:rPr>
              <a:t> </a:t>
            </a:r>
            <a:r>
              <a:rPr sz="1300" spc="-5" dirty="0">
                <a:solidFill>
                  <a:srgbClr val="0164A3"/>
                </a:solidFill>
                <a:latin typeface="Arial"/>
                <a:cs typeface="Arial"/>
              </a:rPr>
              <a:t>at</a:t>
            </a:r>
            <a:r>
              <a:rPr sz="1300" dirty="0">
                <a:solidFill>
                  <a:srgbClr val="0164A3"/>
                </a:solidFill>
                <a:latin typeface="Arial"/>
                <a:cs typeface="Arial"/>
              </a:rPr>
              <a:t> </a:t>
            </a:r>
            <a:r>
              <a:rPr sz="1300" spc="-5" dirty="0">
                <a:solidFill>
                  <a:srgbClr val="0164A3"/>
                </a:solidFill>
                <a:latin typeface="Arial"/>
                <a:cs typeface="Arial"/>
              </a:rPr>
              <a:t>the hospital</a:t>
            </a:r>
            <a:r>
              <a:rPr sz="1300" spc="-15" dirty="0">
                <a:solidFill>
                  <a:srgbClr val="0164A3"/>
                </a:solidFill>
                <a:latin typeface="Arial"/>
                <a:cs typeface="Arial"/>
              </a:rPr>
              <a:t> </a:t>
            </a:r>
            <a:r>
              <a:rPr sz="1300" spc="-5" dirty="0">
                <a:solidFill>
                  <a:srgbClr val="0164A3"/>
                </a:solidFill>
                <a:latin typeface="Arial"/>
                <a:cs typeface="Arial"/>
              </a:rPr>
              <a:t>level.</a:t>
            </a:r>
            <a:endParaRPr sz="1300" dirty="0">
              <a:latin typeface="Arial"/>
              <a:cs typeface="Arial"/>
            </a:endParaRPr>
          </a:p>
          <a:p>
            <a:pPr>
              <a:lnSpc>
                <a:spcPct val="100000"/>
              </a:lnSpc>
            </a:pPr>
            <a:endParaRPr sz="1300" dirty="0">
              <a:latin typeface="Arial"/>
              <a:cs typeface="Arial"/>
            </a:endParaRPr>
          </a:p>
          <a:p>
            <a:pPr marL="355600" marR="50800" indent="-342900">
              <a:lnSpc>
                <a:spcPct val="100000"/>
              </a:lnSpc>
              <a:buChar char="•"/>
              <a:tabLst>
                <a:tab pos="354965" algn="l"/>
                <a:tab pos="355600" algn="l"/>
              </a:tabLst>
            </a:pPr>
            <a:r>
              <a:rPr sz="1300" spc="-5" dirty="0">
                <a:solidFill>
                  <a:srgbClr val="0164A3"/>
                </a:solidFill>
                <a:latin typeface="Arial"/>
                <a:cs typeface="Arial"/>
              </a:rPr>
              <a:t>An Antibiogram is prepared annually for Methodist Jennie Edmundson Hospital by MHS Microbiology Department. </a:t>
            </a:r>
            <a:r>
              <a:rPr sz="1300" dirty="0">
                <a:solidFill>
                  <a:srgbClr val="0164A3"/>
                </a:solidFill>
                <a:latin typeface="Arial"/>
                <a:cs typeface="Arial"/>
              </a:rPr>
              <a:t> </a:t>
            </a:r>
            <a:r>
              <a:rPr sz="1300" spc="-5" dirty="0">
                <a:solidFill>
                  <a:srgbClr val="0164A3"/>
                </a:solidFill>
                <a:latin typeface="Arial"/>
                <a:cs typeface="Arial"/>
              </a:rPr>
              <a:t>This document can be accessed:</a:t>
            </a:r>
            <a:r>
              <a:rPr sz="1300" spc="-10" dirty="0">
                <a:solidFill>
                  <a:srgbClr val="0164A3"/>
                </a:solidFill>
                <a:latin typeface="Arial"/>
                <a:cs typeface="Arial"/>
              </a:rPr>
              <a:t> </a:t>
            </a:r>
            <a:r>
              <a:rPr sz="1300" spc="-5" dirty="0">
                <a:solidFill>
                  <a:srgbClr val="0164A3"/>
                </a:solidFill>
                <a:latin typeface="Arial"/>
                <a:cs typeface="Arial"/>
              </a:rPr>
              <a:t>1) within the Patient Chart </a:t>
            </a:r>
            <a:r>
              <a:rPr lang="en-US" sz="1300" spc="-5" dirty="0" smtClean="0">
                <a:solidFill>
                  <a:srgbClr val="0070C0"/>
                </a:solidFill>
                <a:latin typeface="Arial"/>
                <a:cs typeface="Arial"/>
              </a:rPr>
              <a:t>(</a:t>
            </a:r>
            <a:r>
              <a:rPr lang="en-US" sz="1300" spc="-5" dirty="0" err="1" smtClean="0">
                <a:solidFill>
                  <a:srgbClr val="0070C0"/>
                </a:solidFill>
                <a:latin typeface="Arial"/>
                <a:cs typeface="Arial"/>
              </a:rPr>
              <a:t>PowerChart</a:t>
            </a:r>
            <a:r>
              <a:rPr lang="en-US" sz="1300" spc="-5" dirty="0" smtClean="0">
                <a:solidFill>
                  <a:srgbClr val="0070C0"/>
                </a:solidFill>
                <a:latin typeface="Arial"/>
                <a:cs typeface="Arial"/>
              </a:rPr>
              <a:t>) </a:t>
            </a:r>
            <a:r>
              <a:rPr sz="1300" spc="-5" dirty="0" smtClean="0">
                <a:solidFill>
                  <a:srgbClr val="0070C0"/>
                </a:solidFill>
                <a:latin typeface="Arial"/>
                <a:cs typeface="Arial"/>
              </a:rPr>
              <a:t>in</a:t>
            </a:r>
            <a:r>
              <a:rPr sz="1300" spc="10" dirty="0" smtClean="0">
                <a:solidFill>
                  <a:srgbClr val="0070C0"/>
                </a:solidFill>
                <a:latin typeface="Arial"/>
                <a:cs typeface="Arial"/>
              </a:rPr>
              <a:t> </a:t>
            </a:r>
            <a:r>
              <a:rPr sz="1300" spc="-5" dirty="0">
                <a:solidFill>
                  <a:srgbClr val="0070C0"/>
                </a:solidFill>
                <a:latin typeface="Arial"/>
                <a:cs typeface="Arial"/>
              </a:rPr>
              <a:t>Cerner,</a:t>
            </a:r>
            <a:r>
              <a:rPr sz="1300" spc="-10" dirty="0">
                <a:solidFill>
                  <a:srgbClr val="0070C0"/>
                </a:solidFill>
                <a:latin typeface="Arial"/>
                <a:cs typeface="Arial"/>
              </a:rPr>
              <a:t> </a:t>
            </a:r>
            <a:r>
              <a:rPr sz="1300" spc="-5" dirty="0">
                <a:solidFill>
                  <a:srgbClr val="0070C0"/>
                </a:solidFill>
                <a:latin typeface="Arial"/>
                <a:cs typeface="Arial"/>
              </a:rPr>
              <a:t>2)</a:t>
            </a:r>
            <a:r>
              <a:rPr sz="1300" dirty="0">
                <a:solidFill>
                  <a:srgbClr val="0070C0"/>
                </a:solidFill>
                <a:latin typeface="Arial"/>
                <a:cs typeface="Arial"/>
              </a:rPr>
              <a:t> On the MHS </a:t>
            </a:r>
            <a:r>
              <a:rPr sz="1300" spc="-5" dirty="0" smtClean="0">
                <a:solidFill>
                  <a:srgbClr val="0070C0"/>
                </a:solidFill>
                <a:latin typeface="Arial"/>
                <a:cs typeface="Arial"/>
              </a:rPr>
              <a:t>Intranet</a:t>
            </a:r>
            <a:r>
              <a:rPr lang="en-US" sz="1300" spc="-5" dirty="0" smtClean="0">
                <a:solidFill>
                  <a:srgbClr val="0070C0"/>
                </a:solidFill>
                <a:latin typeface="Arial"/>
                <a:cs typeface="Arial"/>
              </a:rPr>
              <a:t> </a:t>
            </a:r>
            <a:r>
              <a:rPr sz="1300" spc="-315" dirty="0" smtClean="0">
                <a:solidFill>
                  <a:srgbClr val="0070C0"/>
                </a:solidFill>
                <a:latin typeface="Arial"/>
                <a:cs typeface="Arial"/>
              </a:rPr>
              <a:t> </a:t>
            </a:r>
            <a:r>
              <a:rPr sz="1300" dirty="0" smtClean="0">
                <a:solidFill>
                  <a:srgbClr val="0070C0"/>
                </a:solidFill>
                <a:latin typeface="Arial"/>
                <a:cs typeface="Arial"/>
              </a:rPr>
              <a:t>at</a:t>
            </a:r>
            <a:r>
              <a:rPr lang="en-US" sz="1300" dirty="0">
                <a:solidFill>
                  <a:srgbClr val="0070C0"/>
                </a:solidFill>
                <a:latin typeface="Arial"/>
                <a:cs typeface="Arial"/>
              </a:rPr>
              <a:t> </a:t>
            </a:r>
            <a:r>
              <a:rPr lang="en-US" sz="1300" dirty="0" smtClean="0">
                <a:solidFill>
                  <a:srgbClr val="0070C0"/>
                </a:solidFill>
                <a:latin typeface="Arial"/>
                <a:cs typeface="Arial"/>
                <a:hlinkClick r:id="rId2"/>
              </a:rPr>
              <a:t>https://mhsintranet/Resource.ashx?sn=MJEAntibiogram</a:t>
            </a:r>
            <a:r>
              <a:rPr sz="1300" spc="-5" dirty="0" smtClean="0">
                <a:solidFill>
                  <a:srgbClr val="0070C0"/>
                </a:solidFill>
                <a:latin typeface="Arial"/>
                <a:cs typeface="Arial"/>
              </a:rPr>
              <a:t>. </a:t>
            </a:r>
            <a:r>
              <a:rPr sz="1300" dirty="0">
                <a:solidFill>
                  <a:srgbClr val="0070C0"/>
                </a:solidFill>
                <a:latin typeface="Arial"/>
                <a:cs typeface="Arial"/>
              </a:rPr>
              <a:t>This </a:t>
            </a:r>
            <a:r>
              <a:rPr sz="1300" spc="-5" dirty="0">
                <a:solidFill>
                  <a:srgbClr val="0070C0"/>
                </a:solidFill>
                <a:latin typeface="Arial"/>
                <a:cs typeface="Arial"/>
              </a:rPr>
              <a:t>document provides susceptibility data for various </a:t>
            </a:r>
            <a:r>
              <a:rPr sz="1300" dirty="0">
                <a:solidFill>
                  <a:srgbClr val="0070C0"/>
                </a:solidFill>
                <a:latin typeface="Arial"/>
                <a:cs typeface="Arial"/>
              </a:rPr>
              <a:t> </a:t>
            </a:r>
            <a:r>
              <a:rPr sz="1300" spc="-5" dirty="0">
                <a:solidFill>
                  <a:srgbClr val="0070C0"/>
                </a:solidFill>
                <a:latin typeface="Arial"/>
                <a:cs typeface="Arial"/>
              </a:rPr>
              <a:t>organisms</a:t>
            </a:r>
            <a:r>
              <a:rPr sz="1300" spc="-25" dirty="0">
                <a:solidFill>
                  <a:srgbClr val="0070C0"/>
                </a:solidFill>
                <a:latin typeface="Arial"/>
                <a:cs typeface="Arial"/>
              </a:rPr>
              <a:t> </a:t>
            </a:r>
            <a:r>
              <a:rPr sz="1300" dirty="0">
                <a:solidFill>
                  <a:srgbClr val="0070C0"/>
                </a:solidFill>
                <a:latin typeface="Arial"/>
                <a:cs typeface="Arial"/>
              </a:rPr>
              <a:t>to formulary</a:t>
            </a:r>
            <a:r>
              <a:rPr sz="1300" spc="-15" dirty="0">
                <a:solidFill>
                  <a:srgbClr val="0070C0"/>
                </a:solidFill>
                <a:latin typeface="Arial"/>
                <a:cs typeface="Arial"/>
              </a:rPr>
              <a:t> </a:t>
            </a:r>
            <a:r>
              <a:rPr sz="1300" spc="-5" dirty="0">
                <a:solidFill>
                  <a:srgbClr val="0070C0"/>
                </a:solidFill>
                <a:latin typeface="Arial"/>
                <a:cs typeface="Arial"/>
              </a:rPr>
              <a:t>antimicrobial</a:t>
            </a:r>
            <a:r>
              <a:rPr sz="1300" spc="-20" dirty="0">
                <a:solidFill>
                  <a:srgbClr val="0070C0"/>
                </a:solidFill>
                <a:latin typeface="Arial"/>
                <a:cs typeface="Arial"/>
              </a:rPr>
              <a:t> </a:t>
            </a:r>
            <a:r>
              <a:rPr sz="1300" spc="-5" dirty="0" smtClean="0">
                <a:solidFill>
                  <a:srgbClr val="0070C0"/>
                </a:solidFill>
                <a:latin typeface="Arial"/>
                <a:cs typeface="Arial"/>
              </a:rPr>
              <a:t>products</a:t>
            </a:r>
            <a:r>
              <a:rPr lang="en-US" sz="1300" spc="-5" dirty="0" smtClean="0">
                <a:solidFill>
                  <a:srgbClr val="0070C0"/>
                </a:solidFill>
                <a:latin typeface="Arial"/>
                <a:cs typeface="Arial"/>
              </a:rPr>
              <a:t> and their relative cost</a:t>
            </a:r>
            <a:r>
              <a:rPr sz="1300" spc="-5" dirty="0" smtClean="0">
                <a:solidFill>
                  <a:srgbClr val="0070C0"/>
                </a:solidFill>
                <a:latin typeface="Arial"/>
                <a:cs typeface="Arial"/>
              </a:rPr>
              <a:t>.</a:t>
            </a:r>
            <a:r>
              <a:rPr lang="en-US" sz="1300" spc="-5" dirty="0" smtClean="0">
                <a:solidFill>
                  <a:srgbClr val="0070C0"/>
                </a:solidFill>
                <a:latin typeface="Arial"/>
                <a:cs typeface="Arial"/>
              </a:rPr>
              <a:t>  It also includes a chart of Preferred Antimicrobial Therapy for Specific Pathogen.  </a:t>
            </a:r>
            <a:endParaRPr sz="1300" dirty="0">
              <a:solidFill>
                <a:srgbClr val="0070C0"/>
              </a:solidFill>
              <a:latin typeface="Arial"/>
              <a:cs typeface="Arial"/>
            </a:endParaRPr>
          </a:p>
          <a:p>
            <a:pPr>
              <a:lnSpc>
                <a:spcPct val="100000"/>
              </a:lnSpc>
              <a:spcBef>
                <a:spcPts val="5"/>
              </a:spcBef>
              <a:buClr>
                <a:srgbClr val="0164A3"/>
              </a:buClr>
              <a:buFont typeface="Arial"/>
              <a:buChar char="•"/>
            </a:pPr>
            <a:endParaRPr sz="1300" dirty="0">
              <a:latin typeface="Arial"/>
              <a:cs typeface="Arial"/>
            </a:endParaRPr>
          </a:p>
          <a:p>
            <a:pPr marL="355600" marR="302260" indent="-342900">
              <a:lnSpc>
                <a:spcPct val="100000"/>
              </a:lnSpc>
              <a:buChar char="•"/>
              <a:tabLst>
                <a:tab pos="354965" algn="l"/>
                <a:tab pos="355600" algn="l"/>
              </a:tabLst>
            </a:pPr>
            <a:r>
              <a:rPr sz="1300" spc="-5" dirty="0">
                <a:solidFill>
                  <a:srgbClr val="0164A3"/>
                </a:solidFill>
                <a:latin typeface="Arial"/>
                <a:cs typeface="Arial"/>
              </a:rPr>
              <a:t>When entering antimicrobial orders in Cerner, an indication needs to be selected. </a:t>
            </a:r>
            <a:r>
              <a:rPr sz="1300" dirty="0">
                <a:solidFill>
                  <a:srgbClr val="0164A3"/>
                </a:solidFill>
                <a:latin typeface="Arial"/>
                <a:cs typeface="Arial"/>
              </a:rPr>
              <a:t>If “other” </a:t>
            </a:r>
            <a:r>
              <a:rPr sz="1300" spc="-5" dirty="0">
                <a:solidFill>
                  <a:srgbClr val="0164A3"/>
                </a:solidFill>
                <a:latin typeface="Arial"/>
                <a:cs typeface="Arial"/>
              </a:rPr>
              <a:t>is </a:t>
            </a:r>
            <a:r>
              <a:rPr sz="1300" dirty="0">
                <a:solidFill>
                  <a:srgbClr val="0164A3"/>
                </a:solidFill>
                <a:latin typeface="Arial"/>
                <a:cs typeface="Arial"/>
              </a:rPr>
              <a:t>selected, a free text </a:t>
            </a:r>
            <a:r>
              <a:rPr sz="1300" spc="-320" dirty="0">
                <a:solidFill>
                  <a:srgbClr val="0164A3"/>
                </a:solidFill>
                <a:latin typeface="Arial"/>
                <a:cs typeface="Arial"/>
              </a:rPr>
              <a:t> </a:t>
            </a:r>
            <a:r>
              <a:rPr sz="1300" spc="-5" dirty="0">
                <a:solidFill>
                  <a:srgbClr val="0164A3"/>
                </a:solidFill>
                <a:latin typeface="Arial"/>
                <a:cs typeface="Arial"/>
              </a:rPr>
              <a:t>indication</a:t>
            </a:r>
            <a:r>
              <a:rPr sz="1300" spc="-20" dirty="0">
                <a:solidFill>
                  <a:srgbClr val="0164A3"/>
                </a:solidFill>
                <a:latin typeface="Arial"/>
                <a:cs typeface="Arial"/>
              </a:rPr>
              <a:t> </a:t>
            </a:r>
            <a:r>
              <a:rPr sz="1300" spc="-5" dirty="0">
                <a:solidFill>
                  <a:srgbClr val="0164A3"/>
                </a:solidFill>
                <a:latin typeface="Arial"/>
                <a:cs typeface="Arial"/>
              </a:rPr>
              <a:t>needs</a:t>
            </a:r>
            <a:r>
              <a:rPr sz="1300" spc="-15" dirty="0">
                <a:solidFill>
                  <a:srgbClr val="0164A3"/>
                </a:solidFill>
                <a:latin typeface="Arial"/>
                <a:cs typeface="Arial"/>
              </a:rPr>
              <a:t> </a:t>
            </a:r>
            <a:r>
              <a:rPr sz="1300" spc="-5" dirty="0">
                <a:solidFill>
                  <a:srgbClr val="0164A3"/>
                </a:solidFill>
                <a:latin typeface="Arial"/>
                <a:cs typeface="Arial"/>
              </a:rPr>
              <a:t>to</a:t>
            </a:r>
            <a:r>
              <a:rPr sz="1300" dirty="0">
                <a:solidFill>
                  <a:srgbClr val="0164A3"/>
                </a:solidFill>
                <a:latin typeface="Arial"/>
                <a:cs typeface="Arial"/>
              </a:rPr>
              <a:t> </a:t>
            </a:r>
            <a:r>
              <a:rPr sz="1300" spc="-5" dirty="0">
                <a:solidFill>
                  <a:srgbClr val="0164A3"/>
                </a:solidFill>
                <a:latin typeface="Arial"/>
                <a:cs typeface="Arial"/>
              </a:rPr>
              <a:t>be entered</a:t>
            </a:r>
            <a:r>
              <a:rPr sz="1300" spc="-15" dirty="0">
                <a:solidFill>
                  <a:srgbClr val="0164A3"/>
                </a:solidFill>
                <a:latin typeface="Arial"/>
                <a:cs typeface="Arial"/>
              </a:rPr>
              <a:t> </a:t>
            </a:r>
            <a:r>
              <a:rPr sz="1300" spc="-5" dirty="0">
                <a:solidFill>
                  <a:srgbClr val="0164A3"/>
                </a:solidFill>
                <a:latin typeface="Arial"/>
                <a:cs typeface="Arial"/>
              </a:rPr>
              <a:t>in</a:t>
            </a:r>
            <a:r>
              <a:rPr sz="1300" dirty="0">
                <a:solidFill>
                  <a:srgbClr val="0164A3"/>
                </a:solidFill>
                <a:latin typeface="Arial"/>
                <a:cs typeface="Arial"/>
              </a:rPr>
              <a:t> the</a:t>
            </a:r>
            <a:r>
              <a:rPr sz="1300" spc="-5" dirty="0">
                <a:solidFill>
                  <a:srgbClr val="0164A3"/>
                </a:solidFill>
                <a:latin typeface="Arial"/>
                <a:cs typeface="Arial"/>
              </a:rPr>
              <a:t> </a:t>
            </a:r>
            <a:r>
              <a:rPr sz="1300" dirty="0">
                <a:solidFill>
                  <a:srgbClr val="0164A3"/>
                </a:solidFill>
                <a:latin typeface="Arial"/>
                <a:cs typeface="Arial"/>
              </a:rPr>
              <a:t>Free-text Indication</a:t>
            </a:r>
            <a:r>
              <a:rPr sz="1300" spc="-20" dirty="0">
                <a:solidFill>
                  <a:srgbClr val="0164A3"/>
                </a:solidFill>
                <a:latin typeface="Arial"/>
                <a:cs typeface="Arial"/>
              </a:rPr>
              <a:t> </a:t>
            </a:r>
            <a:r>
              <a:rPr sz="1300" spc="-5" dirty="0">
                <a:solidFill>
                  <a:srgbClr val="0164A3"/>
                </a:solidFill>
                <a:latin typeface="Arial"/>
                <a:cs typeface="Arial"/>
              </a:rPr>
              <a:t>box.</a:t>
            </a:r>
            <a:endParaRPr sz="1300" dirty="0">
              <a:latin typeface="Arial"/>
              <a:cs typeface="Arial"/>
            </a:endParaRPr>
          </a:p>
          <a:p>
            <a:pPr>
              <a:lnSpc>
                <a:spcPct val="100000"/>
              </a:lnSpc>
              <a:spcBef>
                <a:spcPts val="5"/>
              </a:spcBef>
              <a:buClr>
                <a:srgbClr val="0164A3"/>
              </a:buClr>
              <a:buFont typeface="Arial"/>
              <a:buChar char="•"/>
            </a:pPr>
            <a:endParaRPr sz="1300" dirty="0">
              <a:latin typeface="Arial"/>
              <a:cs typeface="Arial"/>
            </a:endParaRPr>
          </a:p>
          <a:p>
            <a:pPr marL="355600" marR="5080" indent="-342900">
              <a:lnSpc>
                <a:spcPct val="100000"/>
              </a:lnSpc>
              <a:buChar char="•"/>
              <a:tabLst>
                <a:tab pos="354965" algn="l"/>
                <a:tab pos="355600" algn="l"/>
              </a:tabLst>
            </a:pPr>
            <a:r>
              <a:rPr sz="1300" spc="-5" dirty="0">
                <a:solidFill>
                  <a:srgbClr val="0164A3"/>
                </a:solidFill>
                <a:latin typeface="Arial"/>
                <a:cs typeface="Arial"/>
              </a:rPr>
              <a:t>Most </a:t>
            </a:r>
            <a:r>
              <a:rPr sz="1300" dirty="0">
                <a:solidFill>
                  <a:srgbClr val="0164A3"/>
                </a:solidFill>
                <a:latin typeface="Arial"/>
                <a:cs typeface="Arial"/>
              </a:rPr>
              <a:t>IV </a:t>
            </a:r>
            <a:r>
              <a:rPr sz="1300" spc="-5" dirty="0">
                <a:solidFill>
                  <a:srgbClr val="0164A3"/>
                </a:solidFill>
                <a:latin typeface="Arial"/>
                <a:cs typeface="Arial"/>
              </a:rPr>
              <a:t>antibiotics have </a:t>
            </a:r>
            <a:r>
              <a:rPr sz="1300" dirty="0">
                <a:solidFill>
                  <a:srgbClr val="0164A3"/>
                </a:solidFill>
                <a:latin typeface="Arial"/>
                <a:cs typeface="Arial"/>
              </a:rPr>
              <a:t>a two </a:t>
            </a:r>
            <a:r>
              <a:rPr sz="1300" spc="-5" dirty="0">
                <a:solidFill>
                  <a:srgbClr val="0164A3"/>
                </a:solidFill>
                <a:latin typeface="Arial"/>
                <a:cs typeface="Arial"/>
              </a:rPr>
              <a:t>day automatic renewal. This provides </a:t>
            </a:r>
            <a:r>
              <a:rPr sz="1300" dirty="0">
                <a:solidFill>
                  <a:srgbClr val="0164A3"/>
                </a:solidFill>
                <a:latin typeface="Arial"/>
                <a:cs typeface="Arial"/>
              </a:rPr>
              <a:t>a </a:t>
            </a:r>
            <a:r>
              <a:rPr sz="1300" spc="-5" dirty="0">
                <a:solidFill>
                  <a:srgbClr val="0164A3"/>
                </a:solidFill>
                <a:latin typeface="Arial"/>
                <a:cs typeface="Arial"/>
              </a:rPr>
              <a:t>good opportunity </a:t>
            </a:r>
            <a:r>
              <a:rPr sz="1300" dirty="0">
                <a:solidFill>
                  <a:srgbClr val="0164A3"/>
                </a:solidFill>
                <a:latin typeface="Arial"/>
                <a:cs typeface="Arial"/>
              </a:rPr>
              <a:t>to </a:t>
            </a:r>
            <a:r>
              <a:rPr sz="1300" spc="-5" dirty="0">
                <a:solidFill>
                  <a:srgbClr val="0164A3"/>
                </a:solidFill>
                <a:latin typeface="Arial"/>
                <a:cs typeface="Arial"/>
              </a:rPr>
              <a:t>perform an </a:t>
            </a:r>
            <a:r>
              <a:rPr sz="1300" dirty="0">
                <a:solidFill>
                  <a:srgbClr val="0164A3"/>
                </a:solidFill>
                <a:latin typeface="Arial"/>
                <a:cs typeface="Arial"/>
              </a:rPr>
              <a:t>“antibiotic time- </a:t>
            </a:r>
            <a:r>
              <a:rPr sz="1300" spc="-320" dirty="0">
                <a:solidFill>
                  <a:srgbClr val="0164A3"/>
                </a:solidFill>
                <a:latin typeface="Arial"/>
                <a:cs typeface="Arial"/>
              </a:rPr>
              <a:t> </a:t>
            </a:r>
            <a:r>
              <a:rPr sz="1300" spc="-5" dirty="0">
                <a:solidFill>
                  <a:srgbClr val="0164A3"/>
                </a:solidFill>
                <a:latin typeface="Arial"/>
                <a:cs typeface="Arial"/>
              </a:rPr>
              <a:t>out” </a:t>
            </a:r>
            <a:r>
              <a:rPr sz="1300" dirty="0">
                <a:solidFill>
                  <a:srgbClr val="0164A3"/>
                </a:solidFill>
                <a:latin typeface="Arial"/>
                <a:cs typeface="Arial"/>
              </a:rPr>
              <a:t>to </a:t>
            </a:r>
            <a:r>
              <a:rPr sz="1300" spc="-5" dirty="0">
                <a:solidFill>
                  <a:srgbClr val="0164A3"/>
                </a:solidFill>
                <a:latin typeface="Arial"/>
                <a:cs typeface="Arial"/>
              </a:rPr>
              <a:t>assess whether or not antibiotic needs </a:t>
            </a:r>
            <a:r>
              <a:rPr sz="1300" dirty="0">
                <a:solidFill>
                  <a:srgbClr val="0164A3"/>
                </a:solidFill>
                <a:latin typeface="Arial"/>
                <a:cs typeface="Arial"/>
              </a:rPr>
              <a:t>to continue, stop, </a:t>
            </a:r>
            <a:r>
              <a:rPr sz="1300" spc="-5" dirty="0">
                <a:solidFill>
                  <a:srgbClr val="0164A3"/>
                </a:solidFill>
                <a:latin typeface="Arial"/>
                <a:cs typeface="Arial"/>
              </a:rPr>
              <a:t>or </a:t>
            </a:r>
            <a:r>
              <a:rPr sz="1300" dirty="0">
                <a:solidFill>
                  <a:srgbClr val="0164A3"/>
                </a:solidFill>
                <a:latin typeface="Arial"/>
                <a:cs typeface="Arial"/>
              </a:rPr>
              <a:t>modify </a:t>
            </a:r>
            <a:r>
              <a:rPr sz="1300" spc="-5" dirty="0">
                <a:solidFill>
                  <a:srgbClr val="0164A3"/>
                </a:solidFill>
                <a:latin typeface="Arial"/>
                <a:cs typeface="Arial"/>
              </a:rPr>
              <a:t>to another agent based upon culture and </a:t>
            </a:r>
            <a:r>
              <a:rPr sz="1300" dirty="0">
                <a:solidFill>
                  <a:srgbClr val="0164A3"/>
                </a:solidFill>
                <a:latin typeface="Arial"/>
                <a:cs typeface="Arial"/>
              </a:rPr>
              <a:t> </a:t>
            </a:r>
            <a:r>
              <a:rPr sz="1300" spc="-5" dirty="0">
                <a:solidFill>
                  <a:srgbClr val="0164A3"/>
                </a:solidFill>
                <a:latin typeface="Arial"/>
                <a:cs typeface="Arial"/>
              </a:rPr>
              <a:t>susceptibility</a:t>
            </a:r>
            <a:r>
              <a:rPr sz="1300" spc="-25" dirty="0">
                <a:solidFill>
                  <a:srgbClr val="0164A3"/>
                </a:solidFill>
                <a:latin typeface="Arial"/>
                <a:cs typeface="Arial"/>
              </a:rPr>
              <a:t> </a:t>
            </a:r>
            <a:r>
              <a:rPr sz="1300" spc="-5" dirty="0">
                <a:solidFill>
                  <a:srgbClr val="0164A3"/>
                </a:solidFill>
                <a:latin typeface="Arial"/>
                <a:cs typeface="Arial"/>
              </a:rPr>
              <a:t>data.</a:t>
            </a:r>
            <a:endParaRPr sz="1300" dirty="0">
              <a:latin typeface="Arial"/>
              <a:cs typeface="Arial"/>
            </a:endParaRPr>
          </a:p>
          <a:p>
            <a:pPr>
              <a:lnSpc>
                <a:spcPct val="100000"/>
              </a:lnSpc>
              <a:buClr>
                <a:srgbClr val="0164A3"/>
              </a:buClr>
              <a:buFont typeface="Arial"/>
              <a:buChar char="•"/>
            </a:pPr>
            <a:endParaRPr sz="1300" dirty="0">
              <a:latin typeface="Arial"/>
              <a:cs typeface="Arial"/>
            </a:endParaRPr>
          </a:p>
          <a:p>
            <a:pPr marL="354965" indent="-342900">
              <a:lnSpc>
                <a:spcPct val="100000"/>
              </a:lnSpc>
              <a:spcBef>
                <a:spcPts val="5"/>
              </a:spcBef>
              <a:buChar char="•"/>
              <a:tabLst>
                <a:tab pos="354965" algn="l"/>
                <a:tab pos="355600" algn="l"/>
              </a:tabLst>
            </a:pPr>
            <a:r>
              <a:rPr sz="1300" spc="-5" dirty="0">
                <a:solidFill>
                  <a:srgbClr val="0164A3"/>
                </a:solidFill>
                <a:latin typeface="Arial"/>
                <a:cs typeface="Arial"/>
              </a:rPr>
              <a:t>Various</a:t>
            </a:r>
            <a:r>
              <a:rPr sz="1300" spc="-20" dirty="0">
                <a:solidFill>
                  <a:srgbClr val="0164A3"/>
                </a:solidFill>
                <a:latin typeface="Arial"/>
                <a:cs typeface="Arial"/>
              </a:rPr>
              <a:t> </a:t>
            </a:r>
            <a:r>
              <a:rPr sz="1300" spc="-5" dirty="0">
                <a:solidFill>
                  <a:srgbClr val="0164A3"/>
                </a:solidFill>
                <a:latin typeface="Arial"/>
                <a:cs typeface="Arial"/>
              </a:rPr>
              <a:t>topics</a:t>
            </a:r>
            <a:r>
              <a:rPr sz="1300" spc="-10" dirty="0">
                <a:solidFill>
                  <a:srgbClr val="0164A3"/>
                </a:solidFill>
                <a:latin typeface="Arial"/>
                <a:cs typeface="Arial"/>
              </a:rPr>
              <a:t> </a:t>
            </a:r>
            <a:r>
              <a:rPr sz="1300" spc="-5" dirty="0">
                <a:solidFill>
                  <a:srgbClr val="0164A3"/>
                </a:solidFill>
                <a:latin typeface="Arial"/>
                <a:cs typeface="Arial"/>
              </a:rPr>
              <a:t>regarding</a:t>
            </a:r>
            <a:r>
              <a:rPr sz="1300" spc="-15" dirty="0">
                <a:solidFill>
                  <a:srgbClr val="0164A3"/>
                </a:solidFill>
                <a:latin typeface="Arial"/>
                <a:cs typeface="Arial"/>
              </a:rPr>
              <a:t> </a:t>
            </a:r>
            <a:r>
              <a:rPr sz="1300" spc="-5" dirty="0">
                <a:solidFill>
                  <a:srgbClr val="0164A3"/>
                </a:solidFill>
                <a:latin typeface="Arial"/>
                <a:cs typeface="Arial"/>
              </a:rPr>
              <a:t>antimicrobial</a:t>
            </a:r>
            <a:r>
              <a:rPr sz="1300" spc="-25" dirty="0">
                <a:solidFill>
                  <a:srgbClr val="0164A3"/>
                </a:solidFill>
                <a:latin typeface="Arial"/>
                <a:cs typeface="Arial"/>
              </a:rPr>
              <a:t> </a:t>
            </a:r>
            <a:r>
              <a:rPr sz="1300" spc="-5" dirty="0">
                <a:solidFill>
                  <a:srgbClr val="0164A3"/>
                </a:solidFill>
                <a:latin typeface="Arial"/>
                <a:cs typeface="Arial"/>
              </a:rPr>
              <a:t>stewardship</a:t>
            </a:r>
            <a:r>
              <a:rPr sz="1300" spc="-20" dirty="0">
                <a:solidFill>
                  <a:srgbClr val="0164A3"/>
                </a:solidFill>
                <a:latin typeface="Arial"/>
                <a:cs typeface="Arial"/>
              </a:rPr>
              <a:t> </a:t>
            </a:r>
            <a:r>
              <a:rPr sz="1300" spc="-5" dirty="0">
                <a:solidFill>
                  <a:srgbClr val="0164A3"/>
                </a:solidFill>
                <a:latin typeface="Arial"/>
                <a:cs typeface="Arial"/>
              </a:rPr>
              <a:t>are</a:t>
            </a:r>
            <a:r>
              <a:rPr sz="1300" dirty="0">
                <a:solidFill>
                  <a:srgbClr val="0164A3"/>
                </a:solidFill>
                <a:latin typeface="Arial"/>
                <a:cs typeface="Arial"/>
              </a:rPr>
              <a:t> </a:t>
            </a:r>
            <a:r>
              <a:rPr sz="1300" spc="-5" dirty="0">
                <a:solidFill>
                  <a:srgbClr val="0164A3"/>
                </a:solidFill>
                <a:latin typeface="Arial"/>
                <a:cs typeface="Arial"/>
              </a:rPr>
              <a:t>regularly</a:t>
            </a:r>
            <a:r>
              <a:rPr sz="1300" spc="-25" dirty="0">
                <a:solidFill>
                  <a:srgbClr val="0164A3"/>
                </a:solidFill>
                <a:latin typeface="Arial"/>
                <a:cs typeface="Arial"/>
              </a:rPr>
              <a:t> </a:t>
            </a:r>
            <a:r>
              <a:rPr sz="1300" spc="-5" dirty="0">
                <a:solidFill>
                  <a:srgbClr val="0164A3"/>
                </a:solidFill>
                <a:latin typeface="Arial"/>
                <a:cs typeface="Arial"/>
              </a:rPr>
              <a:t>shared</a:t>
            </a:r>
            <a:r>
              <a:rPr sz="1300" spc="-10" dirty="0">
                <a:solidFill>
                  <a:srgbClr val="0164A3"/>
                </a:solidFill>
                <a:latin typeface="Arial"/>
                <a:cs typeface="Arial"/>
              </a:rPr>
              <a:t> </a:t>
            </a:r>
            <a:r>
              <a:rPr sz="1300" spc="-5" dirty="0">
                <a:solidFill>
                  <a:srgbClr val="0164A3"/>
                </a:solidFill>
                <a:latin typeface="Arial"/>
                <a:cs typeface="Arial"/>
              </a:rPr>
              <a:t>on</a:t>
            </a:r>
            <a:r>
              <a:rPr sz="1300" spc="-10" dirty="0">
                <a:solidFill>
                  <a:srgbClr val="0164A3"/>
                </a:solidFill>
                <a:latin typeface="Arial"/>
                <a:cs typeface="Arial"/>
              </a:rPr>
              <a:t> </a:t>
            </a:r>
            <a:r>
              <a:rPr sz="1300" spc="-5" dirty="0">
                <a:solidFill>
                  <a:srgbClr val="0164A3"/>
                </a:solidFill>
                <a:latin typeface="Arial"/>
                <a:cs typeface="Arial"/>
              </a:rPr>
              <a:t>the</a:t>
            </a:r>
            <a:r>
              <a:rPr sz="1300" spc="-15" dirty="0">
                <a:solidFill>
                  <a:srgbClr val="0164A3"/>
                </a:solidFill>
                <a:latin typeface="Arial"/>
                <a:cs typeface="Arial"/>
              </a:rPr>
              <a:t> </a:t>
            </a:r>
            <a:r>
              <a:rPr sz="1300" spc="-5" dirty="0">
                <a:solidFill>
                  <a:srgbClr val="0164A3"/>
                </a:solidFill>
                <a:latin typeface="Arial"/>
                <a:cs typeface="Arial"/>
              </a:rPr>
              <a:t>monitor</a:t>
            </a:r>
            <a:r>
              <a:rPr sz="1300" spc="-10" dirty="0">
                <a:solidFill>
                  <a:srgbClr val="0164A3"/>
                </a:solidFill>
                <a:latin typeface="Arial"/>
                <a:cs typeface="Arial"/>
              </a:rPr>
              <a:t> </a:t>
            </a:r>
            <a:r>
              <a:rPr sz="1300" spc="-5" dirty="0">
                <a:solidFill>
                  <a:srgbClr val="0164A3"/>
                </a:solidFill>
                <a:latin typeface="Arial"/>
                <a:cs typeface="Arial"/>
              </a:rPr>
              <a:t>in</a:t>
            </a:r>
            <a:r>
              <a:rPr sz="1300" dirty="0">
                <a:solidFill>
                  <a:srgbClr val="0164A3"/>
                </a:solidFill>
                <a:latin typeface="Arial"/>
                <a:cs typeface="Arial"/>
              </a:rPr>
              <a:t> </a:t>
            </a:r>
            <a:r>
              <a:rPr sz="1300" spc="-5" dirty="0">
                <a:solidFill>
                  <a:srgbClr val="0164A3"/>
                </a:solidFill>
                <a:latin typeface="Arial"/>
                <a:cs typeface="Arial"/>
              </a:rPr>
              <a:t>the</a:t>
            </a:r>
            <a:r>
              <a:rPr sz="1300" spc="-15" dirty="0">
                <a:solidFill>
                  <a:srgbClr val="0164A3"/>
                </a:solidFill>
                <a:latin typeface="Arial"/>
                <a:cs typeface="Arial"/>
              </a:rPr>
              <a:t> </a:t>
            </a:r>
            <a:r>
              <a:rPr sz="1300" spc="-5" dirty="0">
                <a:solidFill>
                  <a:srgbClr val="0164A3"/>
                </a:solidFill>
                <a:latin typeface="Arial"/>
                <a:cs typeface="Arial"/>
              </a:rPr>
              <a:t>Physicians’</a:t>
            </a:r>
            <a:r>
              <a:rPr sz="1300" spc="-10" dirty="0">
                <a:solidFill>
                  <a:srgbClr val="0164A3"/>
                </a:solidFill>
                <a:latin typeface="Arial"/>
                <a:cs typeface="Arial"/>
              </a:rPr>
              <a:t> </a:t>
            </a:r>
            <a:r>
              <a:rPr sz="1300" spc="-5" dirty="0">
                <a:solidFill>
                  <a:srgbClr val="0164A3"/>
                </a:solidFill>
                <a:latin typeface="Arial"/>
                <a:cs typeface="Arial"/>
              </a:rPr>
              <a:t>Lounge.</a:t>
            </a:r>
            <a:endParaRPr sz="1300" dirty="0">
              <a:latin typeface="Arial"/>
              <a:cs typeface="Arial"/>
            </a:endParaRPr>
          </a:p>
          <a:p>
            <a:pPr>
              <a:lnSpc>
                <a:spcPct val="100000"/>
              </a:lnSpc>
              <a:buClr>
                <a:srgbClr val="0164A3"/>
              </a:buClr>
              <a:buFont typeface="Arial"/>
              <a:buChar char="•"/>
            </a:pPr>
            <a:endParaRPr sz="1300" dirty="0">
              <a:latin typeface="Arial"/>
              <a:cs typeface="Arial"/>
            </a:endParaRPr>
          </a:p>
          <a:p>
            <a:pPr marL="355600" marR="30480" indent="-342900">
              <a:lnSpc>
                <a:spcPct val="100000"/>
              </a:lnSpc>
              <a:buChar char="•"/>
              <a:tabLst>
                <a:tab pos="354965" algn="l"/>
                <a:tab pos="355600" algn="l"/>
              </a:tabLst>
            </a:pPr>
            <a:r>
              <a:rPr sz="1300" spc="-5" dirty="0">
                <a:solidFill>
                  <a:srgbClr val="0164A3"/>
                </a:solidFill>
                <a:latin typeface="Arial"/>
                <a:cs typeface="Arial"/>
              </a:rPr>
              <a:t>Certain antimicrobial products are restricted by P&amp;T to certain specialty services: Micafungin (ID); </a:t>
            </a:r>
            <a:r>
              <a:rPr sz="1300" spc="-5" dirty="0" smtClean="0">
                <a:solidFill>
                  <a:srgbClr val="0164A3"/>
                </a:solidFill>
                <a:latin typeface="Arial"/>
                <a:cs typeface="Arial"/>
              </a:rPr>
              <a:t>Linezolid </a:t>
            </a:r>
            <a:r>
              <a:rPr sz="1300" spc="-5" dirty="0">
                <a:solidFill>
                  <a:srgbClr val="0164A3"/>
                </a:solidFill>
                <a:latin typeface="Arial"/>
                <a:cs typeface="Arial"/>
              </a:rPr>
              <a:t>(ID</a:t>
            </a:r>
            <a:r>
              <a:rPr sz="1300" dirty="0">
                <a:solidFill>
                  <a:srgbClr val="0164A3"/>
                </a:solidFill>
                <a:latin typeface="Arial"/>
                <a:cs typeface="Arial"/>
              </a:rPr>
              <a:t> </a:t>
            </a:r>
            <a:r>
              <a:rPr sz="1300" spc="-5" dirty="0">
                <a:solidFill>
                  <a:srgbClr val="0164A3"/>
                </a:solidFill>
                <a:latin typeface="Arial"/>
                <a:cs typeface="Arial"/>
              </a:rPr>
              <a:t>or</a:t>
            </a:r>
            <a:r>
              <a:rPr sz="1300" dirty="0">
                <a:solidFill>
                  <a:srgbClr val="0164A3"/>
                </a:solidFill>
                <a:latin typeface="Arial"/>
                <a:cs typeface="Arial"/>
              </a:rPr>
              <a:t> </a:t>
            </a:r>
            <a:r>
              <a:rPr sz="1300" spc="-5" dirty="0">
                <a:solidFill>
                  <a:srgbClr val="0164A3"/>
                </a:solidFill>
                <a:latin typeface="Arial"/>
                <a:cs typeface="Arial"/>
              </a:rPr>
              <a:t>via</a:t>
            </a:r>
            <a:r>
              <a:rPr sz="1300" dirty="0">
                <a:solidFill>
                  <a:srgbClr val="0164A3"/>
                </a:solidFill>
                <a:latin typeface="Arial"/>
                <a:cs typeface="Arial"/>
              </a:rPr>
              <a:t> </a:t>
            </a:r>
            <a:r>
              <a:rPr sz="1300" spc="-5" dirty="0" smtClean="0">
                <a:solidFill>
                  <a:srgbClr val="0164A3"/>
                </a:solidFill>
                <a:latin typeface="Arial"/>
                <a:cs typeface="Arial"/>
              </a:rPr>
              <a:t>Pn</a:t>
            </a:r>
            <a:r>
              <a:rPr lang="en-US" sz="1300" spc="-5" dirty="0" smtClean="0">
                <a:solidFill>
                  <a:srgbClr val="0164A3"/>
                </a:solidFill>
                <a:latin typeface="Arial"/>
                <a:cs typeface="Arial"/>
              </a:rPr>
              <a:t>e</a:t>
            </a:r>
            <a:r>
              <a:rPr sz="1300" spc="-5" dirty="0" smtClean="0">
                <a:solidFill>
                  <a:srgbClr val="0164A3"/>
                </a:solidFill>
                <a:latin typeface="Arial"/>
                <a:cs typeface="Arial"/>
              </a:rPr>
              <a:t>umonia</a:t>
            </a:r>
            <a:r>
              <a:rPr sz="1300" spc="-15" dirty="0" smtClean="0">
                <a:solidFill>
                  <a:srgbClr val="0164A3"/>
                </a:solidFill>
                <a:latin typeface="Arial"/>
                <a:cs typeface="Arial"/>
              </a:rPr>
              <a:t> </a:t>
            </a:r>
            <a:r>
              <a:rPr sz="1300" spc="-5" dirty="0">
                <a:solidFill>
                  <a:srgbClr val="0164A3"/>
                </a:solidFill>
                <a:latin typeface="Arial"/>
                <a:cs typeface="Arial"/>
              </a:rPr>
              <a:t>Powerplans);</a:t>
            </a:r>
            <a:r>
              <a:rPr sz="1300" spc="-10" dirty="0">
                <a:solidFill>
                  <a:srgbClr val="0164A3"/>
                </a:solidFill>
                <a:latin typeface="Arial"/>
                <a:cs typeface="Arial"/>
              </a:rPr>
              <a:t> </a:t>
            </a:r>
            <a:r>
              <a:rPr lang="en-US" sz="1300" dirty="0" err="1">
                <a:solidFill>
                  <a:srgbClr val="0164A3"/>
                </a:solidFill>
                <a:latin typeface="Arial"/>
                <a:cs typeface="Arial"/>
              </a:rPr>
              <a:t>D</a:t>
            </a:r>
            <a:r>
              <a:rPr sz="1300" dirty="0" err="1" smtClean="0">
                <a:solidFill>
                  <a:srgbClr val="0164A3"/>
                </a:solidFill>
                <a:latin typeface="Arial"/>
                <a:cs typeface="Arial"/>
              </a:rPr>
              <a:t>aptomycin</a:t>
            </a:r>
            <a:r>
              <a:rPr sz="1300" dirty="0" smtClean="0">
                <a:solidFill>
                  <a:srgbClr val="0164A3"/>
                </a:solidFill>
                <a:latin typeface="Arial"/>
                <a:cs typeface="Arial"/>
              </a:rPr>
              <a:t> </a:t>
            </a:r>
            <a:r>
              <a:rPr sz="1300" dirty="0">
                <a:solidFill>
                  <a:srgbClr val="0164A3"/>
                </a:solidFill>
                <a:latin typeface="Arial"/>
                <a:cs typeface="Arial"/>
              </a:rPr>
              <a:t>(ID);</a:t>
            </a:r>
            <a:r>
              <a:rPr sz="1300" spc="-15" dirty="0">
                <a:solidFill>
                  <a:srgbClr val="0164A3"/>
                </a:solidFill>
                <a:latin typeface="Arial"/>
                <a:cs typeface="Arial"/>
              </a:rPr>
              <a:t> </a:t>
            </a:r>
            <a:r>
              <a:rPr sz="1300" spc="-5" dirty="0">
                <a:solidFill>
                  <a:srgbClr val="0164A3"/>
                </a:solidFill>
                <a:latin typeface="Arial"/>
                <a:cs typeface="Arial"/>
              </a:rPr>
              <a:t>Ceftaroline</a:t>
            </a:r>
            <a:r>
              <a:rPr sz="1300" spc="-15" dirty="0">
                <a:solidFill>
                  <a:srgbClr val="0164A3"/>
                </a:solidFill>
                <a:latin typeface="Arial"/>
                <a:cs typeface="Arial"/>
              </a:rPr>
              <a:t> </a:t>
            </a:r>
            <a:r>
              <a:rPr sz="1300" spc="-5" dirty="0">
                <a:solidFill>
                  <a:srgbClr val="0164A3"/>
                </a:solidFill>
                <a:latin typeface="Arial"/>
                <a:cs typeface="Arial"/>
              </a:rPr>
              <a:t>(ID);</a:t>
            </a:r>
            <a:r>
              <a:rPr sz="1300" spc="5" dirty="0">
                <a:solidFill>
                  <a:srgbClr val="0164A3"/>
                </a:solidFill>
                <a:latin typeface="Arial"/>
                <a:cs typeface="Arial"/>
              </a:rPr>
              <a:t> </a:t>
            </a:r>
            <a:r>
              <a:rPr sz="1300" spc="-5" dirty="0">
                <a:solidFill>
                  <a:srgbClr val="0164A3"/>
                </a:solidFill>
                <a:latin typeface="Arial"/>
                <a:cs typeface="Arial"/>
              </a:rPr>
              <a:t>Fidaxomicin (ID</a:t>
            </a:r>
            <a:r>
              <a:rPr sz="1300" spc="5" dirty="0">
                <a:solidFill>
                  <a:srgbClr val="0164A3"/>
                </a:solidFill>
                <a:latin typeface="Arial"/>
                <a:cs typeface="Arial"/>
              </a:rPr>
              <a:t> </a:t>
            </a:r>
            <a:r>
              <a:rPr sz="1300" spc="-5" dirty="0">
                <a:solidFill>
                  <a:srgbClr val="0164A3"/>
                </a:solidFill>
                <a:latin typeface="Arial"/>
                <a:cs typeface="Arial"/>
              </a:rPr>
              <a:t>or</a:t>
            </a:r>
            <a:r>
              <a:rPr sz="1300" spc="5" dirty="0">
                <a:solidFill>
                  <a:srgbClr val="0164A3"/>
                </a:solidFill>
                <a:latin typeface="Arial"/>
                <a:cs typeface="Arial"/>
              </a:rPr>
              <a:t> </a:t>
            </a:r>
            <a:r>
              <a:rPr sz="1300" dirty="0">
                <a:solidFill>
                  <a:srgbClr val="0164A3"/>
                </a:solidFill>
                <a:latin typeface="Arial"/>
                <a:cs typeface="Arial"/>
              </a:rPr>
              <a:t>GI);</a:t>
            </a:r>
            <a:r>
              <a:rPr sz="1300" spc="5" dirty="0">
                <a:solidFill>
                  <a:srgbClr val="0164A3"/>
                </a:solidFill>
                <a:latin typeface="Arial"/>
                <a:cs typeface="Arial"/>
              </a:rPr>
              <a:t> </a:t>
            </a:r>
            <a:r>
              <a:rPr sz="1300" spc="-5" dirty="0">
                <a:solidFill>
                  <a:srgbClr val="0164A3"/>
                </a:solidFill>
                <a:latin typeface="Arial"/>
                <a:cs typeface="Arial"/>
              </a:rPr>
              <a:t>Meropenem </a:t>
            </a:r>
            <a:r>
              <a:rPr sz="1300" dirty="0">
                <a:solidFill>
                  <a:srgbClr val="0164A3"/>
                </a:solidFill>
                <a:latin typeface="Arial"/>
                <a:cs typeface="Arial"/>
              </a:rPr>
              <a:t> </a:t>
            </a:r>
            <a:r>
              <a:rPr sz="1300" spc="-5" dirty="0">
                <a:solidFill>
                  <a:srgbClr val="0164A3"/>
                </a:solidFill>
                <a:latin typeface="Arial"/>
                <a:cs typeface="Arial"/>
              </a:rPr>
              <a:t>(ID or </a:t>
            </a:r>
            <a:r>
              <a:rPr sz="1300" spc="-5" dirty="0" smtClean="0">
                <a:solidFill>
                  <a:srgbClr val="0164A3"/>
                </a:solidFill>
                <a:latin typeface="Arial"/>
                <a:cs typeface="Arial"/>
              </a:rPr>
              <a:t>Pulmonolog</a:t>
            </a:r>
            <a:r>
              <a:rPr lang="en-US" sz="1300" spc="-5" dirty="0" smtClean="0">
                <a:solidFill>
                  <a:srgbClr val="0164A3"/>
                </a:solidFill>
                <a:latin typeface="Arial"/>
                <a:cs typeface="Arial"/>
              </a:rPr>
              <a:t>y</a:t>
            </a:r>
            <a:r>
              <a:rPr sz="1300" spc="-5" dirty="0" smtClean="0">
                <a:solidFill>
                  <a:srgbClr val="0164A3"/>
                </a:solidFill>
                <a:latin typeface="Arial"/>
                <a:cs typeface="Arial"/>
              </a:rPr>
              <a:t> </a:t>
            </a:r>
            <a:r>
              <a:rPr sz="1300" spc="-5" dirty="0">
                <a:solidFill>
                  <a:srgbClr val="0164A3"/>
                </a:solidFill>
                <a:latin typeface="Arial"/>
                <a:cs typeface="Arial"/>
              </a:rPr>
              <a:t>or Hospitalist); Ertapenem (</a:t>
            </a:r>
            <a:r>
              <a:rPr sz="1300" spc="-5" dirty="0" smtClean="0">
                <a:solidFill>
                  <a:srgbClr val="0164A3"/>
                </a:solidFill>
                <a:latin typeface="Arial"/>
                <a:cs typeface="Arial"/>
              </a:rPr>
              <a:t>ID</a:t>
            </a:r>
            <a:r>
              <a:rPr lang="en-US" sz="1300" spc="-5" dirty="0" smtClean="0">
                <a:solidFill>
                  <a:srgbClr val="0164A3"/>
                </a:solidFill>
                <a:latin typeface="Arial"/>
                <a:cs typeface="Arial"/>
              </a:rPr>
              <a:t>, </a:t>
            </a:r>
            <a:r>
              <a:rPr sz="1300" spc="-5" dirty="0" err="1" smtClean="0">
                <a:solidFill>
                  <a:srgbClr val="0164A3"/>
                </a:solidFill>
                <a:latin typeface="Arial"/>
                <a:cs typeface="Arial"/>
              </a:rPr>
              <a:t>Pulm</a:t>
            </a:r>
            <a:r>
              <a:rPr sz="1300" spc="-5" dirty="0" smtClean="0">
                <a:solidFill>
                  <a:srgbClr val="0164A3"/>
                </a:solidFill>
                <a:latin typeface="Arial"/>
                <a:cs typeface="Arial"/>
              </a:rPr>
              <a:t> </a:t>
            </a:r>
            <a:r>
              <a:rPr sz="1300" spc="-5" dirty="0">
                <a:solidFill>
                  <a:srgbClr val="0164A3"/>
                </a:solidFill>
                <a:latin typeface="Arial"/>
                <a:cs typeface="Arial"/>
              </a:rPr>
              <a:t>or Hospitalist or </a:t>
            </a:r>
            <a:r>
              <a:rPr lang="en-US" sz="1300" spc="-5" dirty="0" smtClean="0">
                <a:solidFill>
                  <a:srgbClr val="0164A3"/>
                </a:solidFill>
                <a:latin typeface="Arial"/>
                <a:cs typeface="Arial"/>
              </a:rPr>
              <a:t>for </a:t>
            </a:r>
            <a:r>
              <a:rPr sz="1300" spc="-5" dirty="0" err="1" smtClean="0">
                <a:solidFill>
                  <a:srgbClr val="0164A3"/>
                </a:solidFill>
                <a:latin typeface="Arial"/>
                <a:cs typeface="Arial"/>
              </a:rPr>
              <a:t>Colo</a:t>
            </a:r>
            <a:r>
              <a:rPr sz="1300" spc="-5" dirty="0" smtClean="0">
                <a:solidFill>
                  <a:srgbClr val="0164A3"/>
                </a:solidFill>
                <a:latin typeface="Arial"/>
                <a:cs typeface="Arial"/>
              </a:rPr>
              <a:t>-rectal </a:t>
            </a:r>
            <a:r>
              <a:rPr sz="1300" spc="-5" dirty="0">
                <a:solidFill>
                  <a:srgbClr val="0164A3"/>
                </a:solidFill>
                <a:latin typeface="Arial"/>
                <a:cs typeface="Arial"/>
              </a:rPr>
              <a:t>surgery </a:t>
            </a:r>
            <a:r>
              <a:rPr sz="1300" dirty="0">
                <a:solidFill>
                  <a:srgbClr val="0164A3"/>
                </a:solidFill>
                <a:latin typeface="Arial"/>
                <a:cs typeface="Arial"/>
              </a:rPr>
              <a:t> </a:t>
            </a:r>
            <a:r>
              <a:rPr sz="1300" spc="-5" dirty="0">
                <a:solidFill>
                  <a:srgbClr val="0164A3"/>
                </a:solidFill>
                <a:latin typeface="Arial"/>
                <a:cs typeface="Arial"/>
              </a:rPr>
              <a:t>procedures/prophylaxis). </a:t>
            </a:r>
            <a:r>
              <a:rPr sz="1300" dirty="0">
                <a:solidFill>
                  <a:srgbClr val="0164A3"/>
                </a:solidFill>
                <a:latin typeface="Arial"/>
                <a:cs typeface="Arial"/>
              </a:rPr>
              <a:t>A </a:t>
            </a:r>
            <a:r>
              <a:rPr sz="1300" spc="-5" dirty="0">
                <a:solidFill>
                  <a:srgbClr val="0164A3"/>
                </a:solidFill>
                <a:latin typeface="Arial"/>
                <a:cs typeface="Arial"/>
              </a:rPr>
              <a:t>first dose may be ordered but subsequent doses restricted </a:t>
            </a:r>
            <a:r>
              <a:rPr sz="1300" dirty="0">
                <a:solidFill>
                  <a:srgbClr val="0164A3"/>
                </a:solidFill>
                <a:latin typeface="Arial"/>
                <a:cs typeface="Arial"/>
              </a:rPr>
              <a:t>to </a:t>
            </a:r>
            <a:r>
              <a:rPr sz="1300" spc="-5" dirty="0">
                <a:solidFill>
                  <a:srgbClr val="0164A3"/>
                </a:solidFill>
                <a:latin typeface="Arial"/>
                <a:cs typeface="Arial"/>
              </a:rPr>
              <a:t>applicable service. </a:t>
            </a:r>
            <a:r>
              <a:rPr sz="1300" dirty="0">
                <a:solidFill>
                  <a:srgbClr val="0164A3"/>
                </a:solidFill>
                <a:latin typeface="Arial"/>
                <a:cs typeface="Arial"/>
              </a:rPr>
              <a:t> </a:t>
            </a:r>
            <a:r>
              <a:rPr sz="1300" spc="-5" dirty="0">
                <a:solidFill>
                  <a:srgbClr val="0164A3"/>
                </a:solidFill>
                <a:latin typeface="Arial"/>
                <a:cs typeface="Arial"/>
              </a:rPr>
              <a:t>Caftolazone/tazobactam</a:t>
            </a:r>
            <a:r>
              <a:rPr sz="1300" spc="-20" dirty="0">
                <a:solidFill>
                  <a:srgbClr val="0164A3"/>
                </a:solidFill>
                <a:latin typeface="Arial"/>
                <a:cs typeface="Arial"/>
              </a:rPr>
              <a:t> </a:t>
            </a:r>
            <a:r>
              <a:rPr sz="1300" spc="-5" dirty="0">
                <a:solidFill>
                  <a:srgbClr val="0164A3"/>
                </a:solidFill>
                <a:latin typeface="Arial"/>
                <a:cs typeface="Arial"/>
              </a:rPr>
              <a:t>and ceftazidime/avibactam</a:t>
            </a:r>
            <a:r>
              <a:rPr sz="1300" spc="-20" dirty="0">
                <a:solidFill>
                  <a:srgbClr val="0164A3"/>
                </a:solidFill>
                <a:latin typeface="Arial"/>
                <a:cs typeface="Arial"/>
              </a:rPr>
              <a:t> </a:t>
            </a:r>
            <a:r>
              <a:rPr sz="1300" dirty="0">
                <a:solidFill>
                  <a:srgbClr val="0164A3"/>
                </a:solidFill>
                <a:latin typeface="Arial"/>
                <a:cs typeface="Arial"/>
              </a:rPr>
              <a:t>are</a:t>
            </a:r>
            <a:r>
              <a:rPr sz="1300" spc="-5" dirty="0">
                <a:solidFill>
                  <a:srgbClr val="0164A3"/>
                </a:solidFill>
                <a:latin typeface="Arial"/>
                <a:cs typeface="Arial"/>
              </a:rPr>
              <a:t> restricted</a:t>
            </a:r>
            <a:r>
              <a:rPr sz="1300" spc="-10" dirty="0">
                <a:solidFill>
                  <a:srgbClr val="0164A3"/>
                </a:solidFill>
                <a:latin typeface="Arial"/>
                <a:cs typeface="Arial"/>
              </a:rPr>
              <a:t> </a:t>
            </a:r>
            <a:r>
              <a:rPr sz="1300" dirty="0">
                <a:solidFill>
                  <a:srgbClr val="0164A3"/>
                </a:solidFill>
                <a:latin typeface="Arial"/>
                <a:cs typeface="Arial"/>
              </a:rPr>
              <a:t>to ID </a:t>
            </a:r>
            <a:r>
              <a:rPr sz="1300" spc="-5" dirty="0">
                <a:solidFill>
                  <a:srgbClr val="0164A3"/>
                </a:solidFill>
                <a:latin typeface="Arial"/>
                <a:cs typeface="Arial"/>
              </a:rPr>
              <a:t>services</a:t>
            </a:r>
            <a:r>
              <a:rPr sz="1300" spc="-15" dirty="0">
                <a:solidFill>
                  <a:srgbClr val="0164A3"/>
                </a:solidFill>
                <a:latin typeface="Arial"/>
                <a:cs typeface="Arial"/>
              </a:rPr>
              <a:t> </a:t>
            </a:r>
            <a:r>
              <a:rPr sz="1300" dirty="0">
                <a:solidFill>
                  <a:srgbClr val="0164A3"/>
                </a:solidFill>
                <a:latin typeface="Arial"/>
                <a:cs typeface="Arial"/>
              </a:rPr>
              <a:t>for </a:t>
            </a:r>
            <a:r>
              <a:rPr sz="1300" spc="-5" dirty="0">
                <a:solidFill>
                  <a:srgbClr val="0164A3"/>
                </a:solidFill>
                <a:latin typeface="Arial"/>
                <a:cs typeface="Arial"/>
              </a:rPr>
              <a:t>ANY</a:t>
            </a:r>
            <a:r>
              <a:rPr sz="1300" dirty="0">
                <a:solidFill>
                  <a:srgbClr val="0164A3"/>
                </a:solidFill>
                <a:latin typeface="Arial"/>
                <a:cs typeface="Arial"/>
              </a:rPr>
              <a:t> </a:t>
            </a:r>
            <a:r>
              <a:rPr sz="1300" spc="-5" dirty="0">
                <a:solidFill>
                  <a:srgbClr val="0164A3"/>
                </a:solidFill>
                <a:latin typeface="Arial"/>
                <a:cs typeface="Arial"/>
              </a:rPr>
              <a:t>dose.</a:t>
            </a:r>
            <a:endParaRPr sz="13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4539"/>
            <a:ext cx="7502524" cy="369332"/>
          </a:xfrm>
        </p:spPr>
        <p:txBody>
          <a:bodyPr/>
          <a:lstStyle/>
          <a:p>
            <a:r>
              <a:rPr lang="en-US" sz="2400" spc="-10" dirty="0"/>
              <a:t>Antimicrobial</a:t>
            </a:r>
            <a:r>
              <a:rPr lang="en-US" sz="2400" spc="10" dirty="0"/>
              <a:t> </a:t>
            </a:r>
            <a:r>
              <a:rPr lang="en-US" sz="2400" spc="-10" dirty="0" smtClean="0"/>
              <a:t>Stewardship Continued</a:t>
            </a:r>
            <a:endParaRPr lang="en-US" dirty="0"/>
          </a:p>
        </p:txBody>
      </p:sp>
      <p:sp>
        <p:nvSpPr>
          <p:cNvPr id="3" name="Text Placeholder 2"/>
          <p:cNvSpPr>
            <a:spLocks noGrp="1"/>
          </p:cNvSpPr>
          <p:nvPr>
            <p:ph type="body" idx="1"/>
          </p:nvPr>
        </p:nvSpPr>
        <p:spPr>
          <a:xfrm>
            <a:off x="890286" y="1781048"/>
            <a:ext cx="8277826" cy="3031599"/>
          </a:xfrm>
        </p:spPr>
        <p:txBody>
          <a:bodyPr/>
          <a:lstStyle/>
          <a:p>
            <a:pPr marL="285750" indent="-285750">
              <a:buFont typeface="Arial" panose="020B0604020202020204" pitchFamily="34" charset="0"/>
              <a:buChar char="•"/>
            </a:pPr>
            <a:endParaRPr lang="en-US" sz="2000" dirty="0" smtClean="0">
              <a:latin typeface="+mn-lt"/>
            </a:endParaRPr>
          </a:p>
          <a:p>
            <a:pPr marL="285750" indent="-285750">
              <a:buFont typeface="Arial" panose="020B0604020202020204" pitchFamily="34" charset="0"/>
              <a:buChar char="•"/>
            </a:pPr>
            <a:r>
              <a:rPr lang="en-US" sz="2000" dirty="0" smtClean="0">
                <a:latin typeface="+mn-lt"/>
              </a:rPr>
              <a:t>Available Evidence Based </a:t>
            </a:r>
            <a:r>
              <a:rPr lang="en-US" sz="2000" dirty="0" err="1" smtClean="0">
                <a:latin typeface="+mn-lt"/>
              </a:rPr>
              <a:t>PowerPlans</a:t>
            </a:r>
            <a:r>
              <a:rPr lang="en-US" sz="2000" dirty="0" smtClean="0">
                <a:latin typeface="+mn-lt"/>
              </a:rPr>
              <a:t> in Cerner</a:t>
            </a:r>
          </a:p>
          <a:p>
            <a:pPr marL="742950" lvl="1" indent="-285750">
              <a:buFont typeface="Arial" panose="020B0604020202020204" pitchFamily="34" charset="0"/>
              <a:buChar char="•"/>
            </a:pPr>
            <a:r>
              <a:rPr lang="en-US" dirty="0" smtClean="0"/>
              <a:t>Cellulitis</a:t>
            </a:r>
          </a:p>
          <a:p>
            <a:pPr marL="742950" lvl="1" indent="-285750">
              <a:buFont typeface="Arial" panose="020B0604020202020204" pitchFamily="34" charset="0"/>
              <a:buChar char="•"/>
            </a:pPr>
            <a:r>
              <a:rPr lang="en-US" dirty="0" smtClean="0"/>
              <a:t>Community Acquired Pneumonia (CAP)</a:t>
            </a:r>
          </a:p>
          <a:p>
            <a:pPr marL="742950" lvl="1" indent="-285750">
              <a:buFont typeface="Arial" panose="020B0604020202020204" pitchFamily="34" charset="0"/>
              <a:buChar char="•"/>
            </a:pPr>
            <a:r>
              <a:rPr lang="en-US" dirty="0" smtClean="0"/>
              <a:t>Hospital/Ventilator Acquired Pneumonia (HAP/VAP)</a:t>
            </a:r>
          </a:p>
          <a:p>
            <a:pPr marL="742950" lvl="1" indent="-285750">
              <a:buFont typeface="Arial" panose="020B0604020202020204" pitchFamily="34" charset="0"/>
              <a:buChar char="•"/>
            </a:pPr>
            <a:r>
              <a:rPr lang="en-US" dirty="0" smtClean="0"/>
              <a:t>OB Group B Strep Prophylaxis</a:t>
            </a:r>
          </a:p>
          <a:p>
            <a:pPr marL="742950" lvl="1" indent="-285750">
              <a:buFont typeface="Arial" panose="020B0604020202020204" pitchFamily="34" charset="0"/>
              <a:buChar char="•"/>
            </a:pPr>
            <a:r>
              <a:rPr lang="en-US" dirty="0" smtClean="0"/>
              <a:t>Rabies Exposure Protocol</a:t>
            </a:r>
          </a:p>
          <a:p>
            <a:pPr marL="742950" lvl="1" indent="-285750">
              <a:buFont typeface="Arial" panose="020B0604020202020204" pitchFamily="34" charset="0"/>
              <a:buChar char="•"/>
            </a:pPr>
            <a:r>
              <a:rPr lang="en-US" dirty="0" smtClean="0"/>
              <a:t>Sepsis Advisor (Trialing new </a:t>
            </a:r>
            <a:r>
              <a:rPr lang="en-US" dirty="0" err="1" smtClean="0"/>
              <a:t>PowerPlan</a:t>
            </a:r>
            <a:r>
              <a:rPr lang="en-US" dirty="0" smtClean="0"/>
              <a:t> approach)</a:t>
            </a:r>
          </a:p>
          <a:p>
            <a:pPr marL="742950" lvl="1" indent="-285750">
              <a:buFont typeface="Arial" panose="020B0604020202020204" pitchFamily="34" charset="0"/>
              <a:buChar char="•"/>
            </a:pPr>
            <a:r>
              <a:rPr lang="en-US" dirty="0" smtClean="0"/>
              <a:t>Urinary Tract Infection (UTI)</a:t>
            </a:r>
          </a:p>
          <a:p>
            <a:pPr marL="742950" lvl="1" indent="-285750">
              <a:buFont typeface="Arial" panose="020B0604020202020204" pitchFamily="34" charset="0"/>
              <a:buChar char="•"/>
            </a:pPr>
            <a:endParaRPr lang="en-US" dirty="0" smtClean="0"/>
          </a:p>
          <a:p>
            <a:endParaRPr lang="en-US" dirty="0"/>
          </a:p>
        </p:txBody>
      </p:sp>
      <p:pic>
        <p:nvPicPr>
          <p:cNvPr id="4" name="Picture 3"/>
          <p:cNvPicPr/>
          <p:nvPr/>
        </p:nvPicPr>
        <p:blipFill>
          <a:blip r:embed="rId2"/>
          <a:stretch>
            <a:fillRect/>
          </a:stretch>
        </p:blipFill>
        <p:spPr>
          <a:xfrm>
            <a:off x="1327372" y="4394611"/>
            <a:ext cx="7054628" cy="2691989"/>
          </a:xfrm>
          <a:prstGeom prst="rect">
            <a:avLst/>
          </a:prstGeom>
        </p:spPr>
      </p:pic>
    </p:spTree>
    <p:extLst>
      <p:ext uri="{BB962C8B-B14F-4D97-AF65-F5344CB8AC3E}">
        <p14:creationId xmlns:p14="http://schemas.microsoft.com/office/powerpoint/2010/main" val="273620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8961754" cy="372410"/>
          </a:xfrm>
        </p:spPr>
        <p:txBody>
          <a:bodyPr/>
          <a:lstStyle/>
          <a:p>
            <a:r>
              <a:rPr lang="en-US" sz="2420" dirty="0"/>
              <a:t>HIPAA Privacy Rule</a:t>
            </a:r>
          </a:p>
        </p:txBody>
      </p:sp>
      <p:sp>
        <p:nvSpPr>
          <p:cNvPr id="4" name="Content Placeholder 2"/>
          <p:cNvSpPr>
            <a:spLocks noGrp="1"/>
          </p:cNvSpPr>
          <p:nvPr>
            <p:ph idx="1"/>
          </p:nvPr>
        </p:nvSpPr>
        <p:spPr>
          <a:xfrm>
            <a:off x="762000" y="1676400"/>
            <a:ext cx="8763000" cy="4773614"/>
          </a:xfrm>
        </p:spPr>
        <p:txBody>
          <a:bodyPr/>
          <a:lstStyle/>
          <a:p>
            <a:r>
              <a:rPr lang="en-US" sz="1320" b="1" dirty="0">
                <a:solidFill>
                  <a:srgbClr val="0070C0"/>
                </a:solidFill>
              </a:rPr>
              <a:t>Health Insurance Portability and Accountability Act of 1996 (HIPAA) </a:t>
            </a:r>
            <a:endParaRPr lang="en-US" sz="1320" dirty="0">
              <a:solidFill>
                <a:srgbClr val="0070C0"/>
              </a:solidFill>
            </a:endParaRPr>
          </a:p>
          <a:p>
            <a:pPr marL="285750" indent="-285750">
              <a:buFont typeface="Arial" panose="020B0604020202020204" pitchFamily="34" charset="0"/>
              <a:buChar char="•"/>
            </a:pPr>
            <a:r>
              <a:rPr lang="en-US" sz="1320" dirty="0">
                <a:solidFill>
                  <a:srgbClr val="0070C0"/>
                </a:solidFill>
              </a:rPr>
              <a:t>The Health Insurance Portability and Accountability Act of 1996 (HIPAA) is a federal law that required the creation of national standards to protect sensitive patient health information from being disclosed without the patient’s consent or knowledge.</a:t>
            </a:r>
          </a:p>
          <a:p>
            <a:endParaRPr lang="en-US" sz="1320" b="1" dirty="0">
              <a:solidFill>
                <a:srgbClr val="0070C0"/>
              </a:solidFill>
            </a:endParaRPr>
          </a:p>
          <a:p>
            <a:r>
              <a:rPr lang="en-US" sz="1320" b="1" dirty="0">
                <a:solidFill>
                  <a:srgbClr val="0070C0"/>
                </a:solidFill>
              </a:rPr>
              <a:t>HIPAA Privacy Rule </a:t>
            </a:r>
            <a:endParaRPr lang="en-US" sz="1320" dirty="0">
              <a:solidFill>
                <a:srgbClr val="0070C0"/>
              </a:solidFill>
            </a:endParaRPr>
          </a:p>
          <a:p>
            <a:pPr marL="285750" indent="-285750">
              <a:buFont typeface="Arial" panose="020B0604020202020204" pitchFamily="34" charset="0"/>
              <a:buChar char="•"/>
            </a:pPr>
            <a:r>
              <a:rPr lang="en-US" sz="1320" dirty="0">
                <a:solidFill>
                  <a:srgbClr val="0070C0"/>
                </a:solidFill>
              </a:rPr>
              <a:t>Applies to healthcare organizations, healthcare plans, healthcare clearinghouses, and Business Associates with access to Protected Health Information.  </a:t>
            </a:r>
          </a:p>
          <a:p>
            <a:pPr marL="285750" indent="-285750">
              <a:buFont typeface="Arial" panose="020B0604020202020204" pitchFamily="34" charset="0"/>
              <a:buChar char="•"/>
            </a:pPr>
            <a:r>
              <a:rPr lang="en-US" sz="1320" dirty="0">
                <a:solidFill>
                  <a:srgbClr val="0070C0"/>
                </a:solidFill>
              </a:rPr>
              <a:t>Applies to data in written format, videos and images containing any individually identifiable health information.</a:t>
            </a:r>
          </a:p>
          <a:p>
            <a:pPr marL="285750" indent="-285750">
              <a:buFont typeface="Arial" panose="020B0604020202020204" pitchFamily="34" charset="0"/>
              <a:buChar char="•"/>
            </a:pPr>
            <a:r>
              <a:rPr lang="en-US" sz="1320" dirty="0">
                <a:solidFill>
                  <a:srgbClr val="0070C0"/>
                </a:solidFill>
              </a:rPr>
              <a:t>States PHI can only be disclosed to a third-party with the authorization of the patient, unless the disclosure is related to healthcare treatment, payment for healthcare or healthcare-related operations. </a:t>
            </a:r>
          </a:p>
          <a:p>
            <a:pPr marL="285750" indent="-285750">
              <a:buFont typeface="Arial" panose="020B0604020202020204" pitchFamily="34" charset="0"/>
              <a:buChar char="•"/>
            </a:pPr>
            <a:r>
              <a:rPr lang="en-US" sz="1320" dirty="0">
                <a:solidFill>
                  <a:srgbClr val="0070C0"/>
                </a:solidFill>
              </a:rPr>
              <a:t>States Covered Entities must make reasonable efforts to use, disclose, and request only the minimum amount of PHI needed to accomplish the intended purpose of the use, disclosure, or request. </a:t>
            </a:r>
          </a:p>
          <a:p>
            <a:pPr marL="285750" indent="-285750">
              <a:buFont typeface="Arial" panose="020B0604020202020204" pitchFamily="34" charset="0"/>
              <a:buChar char="•"/>
            </a:pPr>
            <a:r>
              <a:rPr lang="en-US" sz="1320" dirty="0">
                <a:solidFill>
                  <a:srgbClr val="0070C0"/>
                </a:solidFill>
              </a:rPr>
              <a:t>The “Minimum Necessary Rule” must be enforced at al times.</a:t>
            </a:r>
          </a:p>
          <a:p>
            <a:endParaRPr lang="en-US" sz="1320" dirty="0">
              <a:solidFill>
                <a:srgbClr val="0070C0"/>
              </a:solidFill>
            </a:endParaRPr>
          </a:p>
          <a:p>
            <a:r>
              <a:rPr lang="en-US" sz="1320" dirty="0">
                <a:solidFill>
                  <a:srgbClr val="0070C0"/>
                </a:solidFill>
              </a:rPr>
              <a:t>Misconduct that may lead to corrective action includes any violation of the HIPAA Privacy rule and/or action threatening the security of the MHS IT Network, including, but not limited to: </a:t>
            </a:r>
          </a:p>
          <a:p>
            <a:endParaRPr lang="en-US" sz="1320" dirty="0">
              <a:solidFill>
                <a:srgbClr val="0070C0"/>
              </a:solidFill>
            </a:endParaRPr>
          </a:p>
          <a:p>
            <a:pPr marL="287338" indent="-285750">
              <a:buFont typeface="Arial" panose="020B0604020202020204" pitchFamily="34" charset="0"/>
              <a:buChar char="•"/>
            </a:pPr>
            <a:r>
              <a:rPr lang="en-US" sz="1320" dirty="0">
                <a:solidFill>
                  <a:srgbClr val="0070C0"/>
                </a:solidFill>
              </a:rPr>
              <a:t>Inappropriately accessing or disclosing information about patients, their families, other employees, organization personnel, or medical affairs of any NMHS entity. </a:t>
            </a:r>
          </a:p>
          <a:p>
            <a:pPr marL="287338" indent="-285750">
              <a:buFont typeface="Arial" panose="020B0604020202020204" pitchFamily="34" charset="0"/>
              <a:buChar char="•"/>
            </a:pPr>
            <a:r>
              <a:rPr lang="en-US" sz="1320" dirty="0">
                <a:solidFill>
                  <a:srgbClr val="0070C0"/>
                </a:solidFill>
              </a:rPr>
              <a:t>Forging, altering, or deliberately falsifying any document or computer entry, authorization, or record that is to be used by the facility. </a:t>
            </a:r>
          </a:p>
          <a:p>
            <a:endParaRPr lang="en-US" sz="1320" b="1" dirty="0">
              <a:solidFill>
                <a:srgbClr val="FF0000"/>
              </a:solidFill>
            </a:endParaRPr>
          </a:p>
          <a:p>
            <a:endParaRPr lang="en-US" sz="660" dirty="0">
              <a:solidFill>
                <a:srgbClr val="FF0000"/>
              </a:solidFill>
            </a:endParaRPr>
          </a:p>
        </p:txBody>
      </p:sp>
    </p:spTree>
    <p:extLst>
      <p:ext uri="{BB962C8B-B14F-4D97-AF65-F5344CB8AC3E}">
        <p14:creationId xmlns:p14="http://schemas.microsoft.com/office/powerpoint/2010/main" val="2168666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961754" cy="372410"/>
          </a:xfrm>
        </p:spPr>
        <p:txBody>
          <a:bodyPr/>
          <a:lstStyle/>
          <a:p>
            <a:r>
              <a:rPr lang="en-US" sz="2420" dirty="0"/>
              <a:t>HIPAA Privacy Rule </a:t>
            </a:r>
          </a:p>
        </p:txBody>
      </p:sp>
      <p:sp>
        <p:nvSpPr>
          <p:cNvPr id="4" name="Content Placeholder 2"/>
          <p:cNvSpPr>
            <a:spLocks noGrp="1"/>
          </p:cNvSpPr>
          <p:nvPr>
            <p:ph idx="1"/>
          </p:nvPr>
        </p:nvSpPr>
        <p:spPr>
          <a:xfrm>
            <a:off x="685800" y="1600200"/>
            <a:ext cx="8763000" cy="6500241"/>
          </a:xfrm>
        </p:spPr>
        <p:txBody>
          <a:bodyPr/>
          <a:lstStyle/>
          <a:p>
            <a:r>
              <a:rPr lang="en-US" sz="1320" b="1" dirty="0">
                <a:solidFill>
                  <a:srgbClr val="0070C0"/>
                </a:solidFill>
              </a:rPr>
              <a:t>Breach Notification Rule </a:t>
            </a:r>
            <a:endParaRPr lang="en-US" sz="1320" dirty="0">
              <a:solidFill>
                <a:srgbClr val="0070C0"/>
              </a:solidFill>
            </a:endParaRPr>
          </a:p>
          <a:p>
            <a:r>
              <a:rPr lang="en-US" sz="1320" dirty="0">
                <a:solidFill>
                  <a:srgbClr val="0070C0"/>
                </a:solidFill>
              </a:rPr>
              <a:t>Any potential breach needs to be reported immediately to the </a:t>
            </a:r>
            <a:r>
              <a:rPr lang="en-US" sz="1320" b="1" dirty="0">
                <a:solidFill>
                  <a:srgbClr val="0070C0"/>
                </a:solidFill>
              </a:rPr>
              <a:t>MHS Privacy Officer at 402-354-6863 </a:t>
            </a:r>
            <a:endParaRPr lang="en-US" sz="1320" dirty="0">
              <a:solidFill>
                <a:srgbClr val="0070C0"/>
              </a:solidFill>
            </a:endParaRPr>
          </a:p>
          <a:p>
            <a:pPr marL="285750" indent="-285750">
              <a:buFont typeface="Arial" panose="020B0604020202020204" pitchFamily="34" charset="0"/>
              <a:buChar char="•"/>
            </a:pPr>
            <a:r>
              <a:rPr lang="en-US" sz="1320" dirty="0">
                <a:solidFill>
                  <a:srgbClr val="0070C0"/>
                </a:solidFill>
              </a:rPr>
              <a:t>The Privacy Officer will investigate the suspected breach and notify the appropriate parties. </a:t>
            </a:r>
          </a:p>
          <a:p>
            <a:endParaRPr lang="en-US" sz="660" dirty="0">
              <a:solidFill>
                <a:srgbClr val="0070C0"/>
              </a:solidFill>
            </a:endParaRPr>
          </a:p>
          <a:p>
            <a:r>
              <a:rPr lang="en-US" sz="1320" b="1" dirty="0">
                <a:solidFill>
                  <a:srgbClr val="0070C0"/>
                </a:solidFill>
              </a:rPr>
              <a:t>Patients have the following rights under HIPAA: </a:t>
            </a:r>
            <a:endParaRPr lang="en-US" sz="1320" dirty="0">
              <a:solidFill>
                <a:srgbClr val="0070C0"/>
              </a:solidFill>
            </a:endParaRPr>
          </a:p>
          <a:p>
            <a:pPr marL="285750" lvl="0" indent="-285750">
              <a:buFont typeface="Arial" panose="020B0604020202020204" pitchFamily="34" charset="0"/>
              <a:buChar char="•"/>
            </a:pPr>
            <a:r>
              <a:rPr lang="en-US" sz="1320" dirty="0">
                <a:solidFill>
                  <a:srgbClr val="0070C0"/>
                </a:solidFill>
              </a:rPr>
              <a:t>To review and obtain a copy of their protected health information in their designated record set (Right of Access)</a:t>
            </a:r>
          </a:p>
          <a:p>
            <a:pPr marL="285750" lvl="0" indent="-285750">
              <a:buFont typeface="Arial" panose="020B0604020202020204" pitchFamily="34" charset="0"/>
              <a:buChar char="•"/>
            </a:pPr>
            <a:r>
              <a:rPr lang="en-US" sz="1320" dirty="0">
                <a:solidFill>
                  <a:srgbClr val="0070C0"/>
                </a:solidFill>
              </a:rPr>
              <a:t>To request an amendment to their health records (Amendment) </a:t>
            </a:r>
          </a:p>
          <a:p>
            <a:pPr marL="285750" lvl="0" indent="-285750">
              <a:buFont typeface="Arial" panose="020B0604020202020204" pitchFamily="34" charset="0"/>
              <a:buChar char="•"/>
            </a:pPr>
            <a:r>
              <a:rPr lang="en-US" sz="1320" dirty="0">
                <a:solidFill>
                  <a:srgbClr val="0070C0"/>
                </a:solidFill>
              </a:rPr>
              <a:t>To request a list of people and organizations who have received his/her health information (Disclosure Accounting) </a:t>
            </a:r>
          </a:p>
          <a:p>
            <a:pPr marL="285750" lvl="0" indent="-285750">
              <a:buFont typeface="Arial" panose="020B0604020202020204" pitchFamily="34" charset="0"/>
              <a:buChar char="•"/>
            </a:pPr>
            <a:r>
              <a:rPr lang="en-US" sz="1320" dirty="0">
                <a:solidFill>
                  <a:srgbClr val="0070C0"/>
                </a:solidFill>
              </a:rPr>
              <a:t>To request that we communicate with them by alternative means (Confidential Communications Requirements) </a:t>
            </a:r>
          </a:p>
          <a:p>
            <a:pPr marL="285750" lvl="0" indent="-285750">
              <a:buFont typeface="Arial" panose="020B0604020202020204" pitchFamily="34" charset="0"/>
              <a:buChar char="•"/>
            </a:pPr>
            <a:r>
              <a:rPr lang="en-US" sz="1320" dirty="0">
                <a:solidFill>
                  <a:srgbClr val="0070C0"/>
                </a:solidFill>
              </a:rPr>
              <a:t>To restrict use or disclosure of their protected health information (Restriction Request)</a:t>
            </a:r>
          </a:p>
          <a:p>
            <a:pPr marL="285750" indent="-285750">
              <a:buFont typeface="Arial" panose="020B0604020202020204" pitchFamily="34" charset="0"/>
              <a:buChar char="•"/>
            </a:pPr>
            <a:r>
              <a:rPr lang="en-US" sz="1320" dirty="0">
                <a:solidFill>
                  <a:srgbClr val="0070C0"/>
                </a:solidFill>
              </a:rPr>
              <a:t>To know what ways a covered entity may use and disclose protected health information and the right to file a complaint with the Department of Health and Human Services (HHS) and/or NMHS (Notice of Privacy Practices) </a:t>
            </a:r>
          </a:p>
          <a:p>
            <a:endParaRPr lang="en-US" sz="1320" dirty="0">
              <a:solidFill>
                <a:srgbClr val="0070C0"/>
              </a:solidFill>
            </a:endParaRPr>
          </a:p>
          <a:p>
            <a:r>
              <a:rPr lang="en-US" sz="1320" dirty="0">
                <a:solidFill>
                  <a:srgbClr val="0070C0"/>
                </a:solidFill>
              </a:rPr>
              <a:t>Misconduct that may lead to corrective action includes:</a:t>
            </a:r>
          </a:p>
          <a:p>
            <a:pPr marL="285750" indent="-285750">
              <a:buFont typeface="Arial" panose="020B0604020202020204" pitchFamily="34" charset="0"/>
              <a:buChar char="•"/>
            </a:pPr>
            <a:r>
              <a:rPr lang="en-US" sz="1320" dirty="0">
                <a:solidFill>
                  <a:srgbClr val="0070C0"/>
                </a:solidFill>
              </a:rPr>
              <a:t>Inappropriately accessing or disclosing information about patients, their families, other employees, organization personnel, or medical affairs of any NMHS entity.</a:t>
            </a:r>
          </a:p>
          <a:p>
            <a:pPr marL="285750" indent="-285750">
              <a:buFont typeface="Arial" panose="020B0604020202020204" pitchFamily="34" charset="0"/>
              <a:buChar char="•"/>
            </a:pPr>
            <a:r>
              <a:rPr lang="en-US" sz="1320" dirty="0">
                <a:solidFill>
                  <a:srgbClr val="0070C0"/>
                </a:solidFill>
              </a:rPr>
              <a:t>Accessing PHI outside of your job scope; only access information on a “need to know basis</a:t>
            </a:r>
            <a:r>
              <a:rPr lang="en-US" sz="1320" dirty="0" smtClean="0">
                <a:solidFill>
                  <a:srgbClr val="0070C0"/>
                </a:solidFill>
              </a:rPr>
              <a:t>.” Accessing PHI without a “need to know” is a violation of the HIPAA Privacy Rule and Methodist Health System privacy policies.</a:t>
            </a:r>
            <a:endParaRPr lang="en-US" sz="1320" dirty="0">
              <a:solidFill>
                <a:srgbClr val="0070C0"/>
              </a:solidFill>
            </a:endParaRPr>
          </a:p>
          <a:p>
            <a:pPr marL="285750" indent="-285750">
              <a:buFont typeface="Arial" panose="020B0604020202020204" pitchFamily="34" charset="0"/>
              <a:buChar char="•"/>
            </a:pPr>
            <a:endParaRPr lang="en-US" sz="1320" dirty="0">
              <a:solidFill>
                <a:srgbClr val="0070C0"/>
              </a:solidFill>
            </a:endParaRPr>
          </a:p>
          <a:p>
            <a:r>
              <a:rPr lang="en-US" sz="1320" dirty="0">
                <a:solidFill>
                  <a:srgbClr val="0070C0"/>
                </a:solidFill>
              </a:rPr>
              <a:t>NMHS regularly monitors users’ access to Cerner with a variety of monitoring and auditing tools. Anyone who violates or otherwise fails to observe the Methodist Health System Privacy rules and policies will be subject to disciplinary action, including termination and/or loss of access and privileges. </a:t>
            </a:r>
          </a:p>
          <a:p>
            <a:endParaRPr lang="en-US" sz="1320" b="1" dirty="0">
              <a:solidFill>
                <a:srgbClr val="0070C0"/>
              </a:solidFill>
            </a:endParaRPr>
          </a:p>
          <a:p>
            <a:r>
              <a:rPr lang="en-US" sz="1320" b="1" dirty="0" smtClean="0">
                <a:solidFill>
                  <a:srgbClr val="0070C0"/>
                </a:solidFill>
              </a:rPr>
              <a:t>Policy Review</a:t>
            </a:r>
          </a:p>
          <a:p>
            <a:pPr marL="171450" indent="-171450">
              <a:buFont typeface="Arial" panose="020B0604020202020204" pitchFamily="34" charset="0"/>
              <a:buChar char="•"/>
            </a:pPr>
            <a:r>
              <a:rPr lang="en-US" sz="1100" dirty="0">
                <a:solidFill>
                  <a:srgbClr val="0070C0"/>
                </a:solidFill>
                <a:hlinkClick r:id="rId2"/>
              </a:rPr>
              <a:t>https://</a:t>
            </a:r>
            <a:r>
              <a:rPr lang="en-US" sz="1100" dirty="0" smtClean="0">
                <a:solidFill>
                  <a:srgbClr val="0070C0"/>
                </a:solidFill>
                <a:hlinkClick r:id="rId2"/>
              </a:rPr>
              <a:t>mhsintranet/Main/Policies/Breach-Notification-11555.aspx</a:t>
            </a:r>
            <a:endParaRPr lang="en-US" sz="1100" dirty="0" smtClean="0">
              <a:solidFill>
                <a:srgbClr val="0070C0"/>
              </a:solidFill>
            </a:endParaRPr>
          </a:p>
          <a:p>
            <a:pPr marL="171450" indent="-171450" algn="l">
              <a:buFont typeface="Arial" panose="020B0604020202020204" pitchFamily="34" charset="0"/>
              <a:buChar char="•"/>
            </a:pPr>
            <a:r>
              <a:rPr lang="en-US" sz="1100" dirty="0" smtClean="0">
                <a:solidFill>
                  <a:srgbClr val="0070C0"/>
                </a:solidFill>
                <a:hlinkClick r:id="rId3"/>
              </a:rPr>
              <a:t>https</a:t>
            </a:r>
            <a:r>
              <a:rPr lang="en-US" sz="1100" dirty="0">
                <a:solidFill>
                  <a:srgbClr val="0070C0"/>
                </a:solidFill>
                <a:hlinkClick r:id="rId3"/>
              </a:rPr>
              <a:t>://</a:t>
            </a:r>
            <a:r>
              <a:rPr lang="en-US" sz="1100" dirty="0" smtClean="0">
                <a:solidFill>
                  <a:srgbClr val="0070C0"/>
                </a:solidFill>
                <a:hlinkClick r:id="rId3"/>
              </a:rPr>
              <a:t>mhsintranet/Main/Policies/Patients-Right-to-Access-Medical-Record-Denial-Pro-10619.aspx</a:t>
            </a:r>
            <a:endParaRPr lang="en-US" sz="1100" dirty="0" smtClean="0">
              <a:solidFill>
                <a:srgbClr val="0070C0"/>
              </a:solidFill>
            </a:endParaRPr>
          </a:p>
          <a:p>
            <a:pPr marL="171450" indent="-171450" algn="l">
              <a:buFont typeface="Arial" panose="020B0604020202020204" pitchFamily="34" charset="0"/>
              <a:buChar char="•"/>
            </a:pPr>
            <a:r>
              <a:rPr lang="en-US" sz="1100" dirty="0">
                <a:solidFill>
                  <a:srgbClr val="0070C0"/>
                </a:solidFill>
                <a:hlinkClick r:id="rId4"/>
              </a:rPr>
              <a:t>https://mhsintranet/Main/Policies/Amendment-of-Protected-Health-Information--</a:t>
            </a:r>
            <a:r>
              <a:rPr lang="en-US" sz="1100" dirty="0" smtClean="0">
                <a:solidFill>
                  <a:srgbClr val="0070C0"/>
                </a:solidFill>
                <a:hlinkClick r:id="rId4"/>
              </a:rPr>
              <a:t>15201.aspx</a:t>
            </a:r>
            <a:endParaRPr lang="en-US" sz="1100" dirty="0" smtClean="0">
              <a:solidFill>
                <a:srgbClr val="0070C0"/>
              </a:solidFill>
            </a:endParaRPr>
          </a:p>
          <a:p>
            <a:pPr marL="171450" indent="-171450" algn="l">
              <a:buFont typeface="Arial" panose="020B0604020202020204" pitchFamily="34" charset="0"/>
              <a:buChar char="•"/>
            </a:pPr>
            <a:r>
              <a:rPr lang="en-US" sz="1100" dirty="0">
                <a:solidFill>
                  <a:srgbClr val="0070C0"/>
                </a:solidFill>
                <a:hlinkClick r:id="rId5"/>
              </a:rPr>
              <a:t>https://</a:t>
            </a:r>
            <a:r>
              <a:rPr lang="en-US" sz="1100" dirty="0" smtClean="0">
                <a:solidFill>
                  <a:srgbClr val="0070C0"/>
                </a:solidFill>
                <a:hlinkClick r:id="rId5"/>
              </a:rPr>
              <a:t>mhsintranet/Main/Policies/Accounting-of-Disclosures-15200.aspx</a:t>
            </a:r>
            <a:endParaRPr lang="en-US" sz="1100" dirty="0" smtClean="0">
              <a:solidFill>
                <a:srgbClr val="0070C0"/>
              </a:solidFill>
            </a:endParaRPr>
          </a:p>
          <a:p>
            <a:pPr marL="171450" indent="-171450" algn="l">
              <a:buFont typeface="Arial" panose="020B0604020202020204" pitchFamily="34" charset="0"/>
              <a:buChar char="•"/>
            </a:pPr>
            <a:r>
              <a:rPr lang="en-US" sz="1100" dirty="0">
                <a:solidFill>
                  <a:srgbClr val="0070C0"/>
                </a:solidFill>
                <a:hlinkClick r:id="rId6"/>
              </a:rPr>
              <a:t>https://</a:t>
            </a:r>
            <a:r>
              <a:rPr lang="en-US" sz="1100" dirty="0" smtClean="0">
                <a:solidFill>
                  <a:srgbClr val="0070C0"/>
                </a:solidFill>
                <a:hlinkClick r:id="rId6"/>
              </a:rPr>
              <a:t>mhsintranet/Main/Policies/Patient-Requests-to-Restrict-Uses-and-Disclosures-10616.aspx</a:t>
            </a:r>
            <a:endParaRPr lang="en-US" sz="1100" dirty="0" smtClean="0">
              <a:solidFill>
                <a:srgbClr val="0070C0"/>
              </a:solidFill>
            </a:endParaRPr>
          </a:p>
          <a:p>
            <a:pPr marL="171450" indent="-171450" algn="l">
              <a:buFont typeface="Arial" panose="020B0604020202020204" pitchFamily="34" charset="0"/>
              <a:buChar char="•"/>
            </a:pPr>
            <a:r>
              <a:rPr lang="en-US" sz="1100" dirty="0">
                <a:solidFill>
                  <a:srgbClr val="0070C0"/>
                </a:solidFill>
                <a:hlinkClick r:id="rId7"/>
              </a:rPr>
              <a:t>https://</a:t>
            </a:r>
            <a:r>
              <a:rPr lang="en-US" sz="1100" dirty="0" smtClean="0">
                <a:solidFill>
                  <a:srgbClr val="0070C0"/>
                </a:solidFill>
                <a:hlinkClick r:id="rId7"/>
              </a:rPr>
              <a:t>mhsintranet/Main/Policies/Notice-of-Privacy-Practices-16294.aspx</a:t>
            </a:r>
            <a:endParaRPr lang="en-US" sz="1320" dirty="0">
              <a:solidFill>
                <a:srgbClr val="FF0000"/>
              </a:solidFill>
            </a:endParaRPr>
          </a:p>
          <a:p>
            <a:endParaRPr lang="en-US" sz="660" dirty="0">
              <a:solidFill>
                <a:srgbClr val="FF0000"/>
              </a:solidFill>
            </a:endParaRPr>
          </a:p>
          <a:p>
            <a:endParaRPr lang="en-US" sz="1320" dirty="0">
              <a:solidFill>
                <a:srgbClr val="FF0000"/>
              </a:solidFill>
            </a:endParaRPr>
          </a:p>
        </p:txBody>
      </p:sp>
    </p:spTree>
    <p:extLst>
      <p:ext uri="{BB962C8B-B14F-4D97-AF65-F5344CB8AC3E}">
        <p14:creationId xmlns:p14="http://schemas.microsoft.com/office/powerpoint/2010/main" val="2536370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961754" cy="372410"/>
          </a:xfrm>
        </p:spPr>
        <p:txBody>
          <a:bodyPr/>
          <a:lstStyle/>
          <a:p>
            <a:r>
              <a:rPr lang="en-US" sz="2420" dirty="0"/>
              <a:t>HIPAA Security Rule </a:t>
            </a:r>
          </a:p>
        </p:txBody>
      </p:sp>
      <p:sp>
        <p:nvSpPr>
          <p:cNvPr id="4" name="Content Placeholder 2"/>
          <p:cNvSpPr>
            <a:spLocks noGrp="1"/>
          </p:cNvSpPr>
          <p:nvPr>
            <p:ph idx="1"/>
          </p:nvPr>
        </p:nvSpPr>
        <p:spPr>
          <a:xfrm>
            <a:off x="762000" y="1600200"/>
            <a:ext cx="8610600" cy="5586145"/>
          </a:xfrm>
        </p:spPr>
        <p:txBody>
          <a:bodyPr/>
          <a:lstStyle/>
          <a:p>
            <a:r>
              <a:rPr lang="en-US" sz="1320" b="1" dirty="0">
                <a:solidFill>
                  <a:srgbClr val="0070C0"/>
                </a:solidFill>
              </a:rPr>
              <a:t>The HIPAA Security Rule of 2003</a:t>
            </a:r>
            <a:endParaRPr lang="en-US" sz="1320" dirty="0">
              <a:solidFill>
                <a:srgbClr val="0070C0"/>
              </a:solidFill>
            </a:endParaRPr>
          </a:p>
          <a:p>
            <a:pPr marL="285750" indent="-285750">
              <a:buFont typeface="Arial" panose="020B0604020202020204" pitchFamily="34" charset="0"/>
              <a:buChar char="•"/>
            </a:pPr>
            <a:r>
              <a:rPr lang="en-US" sz="1320" dirty="0">
                <a:solidFill>
                  <a:srgbClr val="0070C0"/>
                </a:solidFill>
              </a:rPr>
              <a:t>The Security Rule protects all individually identifiable health information a covered entity creates, receives, maintains, or transmits in electronic form. Referred to as “electronic protected health information” or “e-PHI”.  The Security Rule does not apply to PHI transmitted orally or in writing.</a:t>
            </a:r>
          </a:p>
          <a:p>
            <a:endParaRPr lang="en-US" sz="1320" dirty="0">
              <a:solidFill>
                <a:srgbClr val="0070C0"/>
              </a:solidFill>
            </a:endParaRPr>
          </a:p>
          <a:p>
            <a:r>
              <a:rPr lang="en-US" sz="1320" b="1" dirty="0">
                <a:solidFill>
                  <a:srgbClr val="0070C0"/>
                </a:solidFill>
              </a:rPr>
              <a:t>Safeguarding PHI</a:t>
            </a:r>
          </a:p>
          <a:p>
            <a:pPr marL="285750" lvl="0" indent="-285750">
              <a:buFont typeface="Arial" panose="020B0604020202020204" pitchFamily="34" charset="0"/>
              <a:buChar char="•"/>
            </a:pPr>
            <a:r>
              <a:rPr lang="en-US" sz="1320" dirty="0">
                <a:solidFill>
                  <a:srgbClr val="0070C0"/>
                </a:solidFill>
              </a:rPr>
              <a:t>Do not reply to emails (or phone calls, text or instant messages) requesting protected health information, personal or other confidential information.</a:t>
            </a:r>
          </a:p>
          <a:p>
            <a:pPr marL="285750" lvl="0" indent="-285750">
              <a:buFont typeface="Arial" panose="020B0604020202020204" pitchFamily="34" charset="0"/>
              <a:buChar char="•"/>
            </a:pPr>
            <a:r>
              <a:rPr lang="en-US" sz="1320" dirty="0">
                <a:solidFill>
                  <a:srgbClr val="0070C0"/>
                </a:solidFill>
              </a:rPr>
              <a:t>Never send PHI or confidential information to a personal email address. </a:t>
            </a:r>
          </a:p>
          <a:p>
            <a:pPr marL="285750" indent="-285750">
              <a:buFont typeface="Arial" panose="020B0604020202020204" pitchFamily="34" charset="0"/>
              <a:buChar char="•"/>
            </a:pPr>
            <a:r>
              <a:rPr lang="en-US" sz="1320" dirty="0">
                <a:solidFill>
                  <a:srgbClr val="0070C0"/>
                </a:solidFill>
              </a:rPr>
              <a:t>Do not store PHI on any work or personal mobile device.</a:t>
            </a:r>
          </a:p>
          <a:p>
            <a:pPr marL="285750" lvl="0" indent="-285750">
              <a:buFont typeface="Arial" panose="020B0604020202020204" pitchFamily="34" charset="0"/>
              <a:buChar char="•"/>
            </a:pPr>
            <a:r>
              <a:rPr lang="en-US" sz="1320" dirty="0">
                <a:solidFill>
                  <a:srgbClr val="0070C0"/>
                </a:solidFill>
              </a:rPr>
              <a:t>Do not forward suspicious emails (“phishing”) to others – contact the </a:t>
            </a:r>
            <a:r>
              <a:rPr lang="en-US" sz="1320" b="1" dirty="0">
                <a:solidFill>
                  <a:srgbClr val="0070C0"/>
                </a:solidFill>
              </a:rPr>
              <a:t>IT Operations Center at 402-354-2280.</a:t>
            </a:r>
          </a:p>
          <a:p>
            <a:pPr marL="285750" lvl="0" indent="-285750">
              <a:buFont typeface="Arial" panose="020B0604020202020204" pitchFamily="34" charset="0"/>
              <a:buChar char="•"/>
            </a:pPr>
            <a:r>
              <a:rPr lang="en-US" sz="1320" dirty="0">
                <a:solidFill>
                  <a:srgbClr val="0070C0"/>
                </a:solidFill>
              </a:rPr>
              <a:t>Encrypt email containing PHI before sending it outside of NMHS walls by typing</a:t>
            </a:r>
            <a:r>
              <a:rPr lang="en-US" sz="1320" b="1" dirty="0">
                <a:solidFill>
                  <a:srgbClr val="0070C0"/>
                </a:solidFill>
              </a:rPr>
              <a:t> </a:t>
            </a:r>
            <a:r>
              <a:rPr lang="en-US" sz="1320" dirty="0">
                <a:solidFill>
                  <a:srgbClr val="0070C0"/>
                </a:solidFill>
              </a:rPr>
              <a:t>Encrypt</a:t>
            </a:r>
            <a:r>
              <a:rPr lang="en-US" sz="1320" b="1" dirty="0">
                <a:solidFill>
                  <a:srgbClr val="0070C0"/>
                </a:solidFill>
              </a:rPr>
              <a:t> </a:t>
            </a:r>
            <a:r>
              <a:rPr lang="en-US" sz="1320" dirty="0">
                <a:solidFill>
                  <a:srgbClr val="0070C0"/>
                </a:solidFill>
              </a:rPr>
              <a:t>in the subject line or body of the email.</a:t>
            </a:r>
          </a:p>
          <a:p>
            <a:pPr marL="285750" indent="-285750">
              <a:buFont typeface="Arial" panose="020B0604020202020204" pitchFamily="34" charset="0"/>
              <a:buChar char="•"/>
            </a:pPr>
            <a:r>
              <a:rPr lang="en-US" sz="1320" dirty="0">
                <a:solidFill>
                  <a:srgbClr val="0070C0"/>
                </a:solidFill>
              </a:rPr>
              <a:t>Only communicate PHI information utilizing a secure platform approved by Methodist Health System IT Department. </a:t>
            </a:r>
          </a:p>
          <a:p>
            <a:endParaRPr lang="en-US" sz="660" dirty="0">
              <a:solidFill>
                <a:srgbClr val="0070C0"/>
              </a:solidFill>
            </a:endParaRPr>
          </a:p>
          <a:p>
            <a:endParaRPr lang="en-US" sz="660" dirty="0">
              <a:solidFill>
                <a:srgbClr val="0070C0"/>
              </a:solidFill>
            </a:endParaRPr>
          </a:p>
          <a:p>
            <a:r>
              <a:rPr lang="en-US" sz="1320" dirty="0">
                <a:solidFill>
                  <a:srgbClr val="0070C0"/>
                </a:solidFill>
              </a:rPr>
              <a:t>Misconduct that may lead to corrective action includes:</a:t>
            </a:r>
          </a:p>
          <a:p>
            <a:pPr marL="287338" indent="-287338">
              <a:buFont typeface="Arial" panose="020B0604020202020204" pitchFamily="34" charset="0"/>
              <a:buChar char="•"/>
            </a:pPr>
            <a:r>
              <a:rPr lang="en-US" sz="1320" dirty="0">
                <a:solidFill>
                  <a:srgbClr val="0070C0"/>
                </a:solidFill>
              </a:rPr>
              <a:t>Inappropriately accessing or disclosing information about patients, their families, other employees, organization personnel, or medical affairs of any NMHS entity.</a:t>
            </a:r>
          </a:p>
          <a:p>
            <a:pPr marL="287338" indent="-287338">
              <a:buFont typeface="Arial" panose="020B0604020202020204" pitchFamily="34" charset="0"/>
              <a:buChar char="•"/>
            </a:pPr>
            <a:r>
              <a:rPr lang="en-US" sz="1320" dirty="0">
                <a:solidFill>
                  <a:srgbClr val="0070C0"/>
                </a:solidFill>
              </a:rPr>
              <a:t>Forging, altering, or deliberately falsifying any document or computer entry, authorization, or record that is to be used by the facility. </a:t>
            </a:r>
          </a:p>
          <a:p>
            <a:endParaRPr lang="en-US" sz="1320" dirty="0">
              <a:solidFill>
                <a:srgbClr val="0070C0"/>
              </a:solidFill>
            </a:endParaRPr>
          </a:p>
          <a:p>
            <a:r>
              <a:rPr lang="en-US" sz="1320" dirty="0">
                <a:solidFill>
                  <a:srgbClr val="0070C0"/>
                </a:solidFill>
              </a:rPr>
              <a:t>NMHS regularly monitors users’ access and use of IT assets with a variety of monitoring and auditing tools. Anyone who violates or otherwise fails to observe the Methodist Health System Security rules and policies will be subject to disciplinary action, including termination and/or loss of access and privileges. </a:t>
            </a:r>
          </a:p>
          <a:p>
            <a:endParaRPr lang="en-US" sz="660" dirty="0">
              <a:solidFill>
                <a:srgbClr val="0070C0"/>
              </a:solidFill>
            </a:endParaRPr>
          </a:p>
          <a:p>
            <a:r>
              <a:rPr lang="en-US" sz="1320" dirty="0">
                <a:solidFill>
                  <a:srgbClr val="0070C0"/>
                </a:solidFill>
              </a:rPr>
              <a:t>Always contact IT Operations Center at 402-354-2280/Privacy Officer at 402-354-6863 if medical devices, offered by medical device representatives, will be connected to our servers, and transmit or maintain patient information.</a:t>
            </a:r>
          </a:p>
          <a:p>
            <a:endParaRPr lang="en-US" sz="1320" b="1" dirty="0">
              <a:solidFill>
                <a:srgbClr val="0070C0"/>
              </a:solidFill>
            </a:endParaRPr>
          </a:p>
        </p:txBody>
      </p:sp>
    </p:spTree>
    <p:extLst>
      <p:ext uri="{BB962C8B-B14F-4D97-AF65-F5344CB8AC3E}">
        <p14:creationId xmlns:p14="http://schemas.microsoft.com/office/powerpoint/2010/main" val="705822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716534"/>
            <a:ext cx="7409180" cy="452755"/>
          </a:xfrm>
          <a:prstGeom prst="rect">
            <a:avLst/>
          </a:prstGeom>
        </p:spPr>
        <p:txBody>
          <a:bodyPr vert="horz" wrap="square" lIns="0" tIns="12700" rIns="0" bIns="0" rtlCol="0">
            <a:spAutoFit/>
          </a:bodyPr>
          <a:lstStyle/>
          <a:p>
            <a:pPr marL="12700">
              <a:lnSpc>
                <a:spcPct val="100000"/>
              </a:lnSpc>
              <a:spcBef>
                <a:spcPts val="100"/>
              </a:spcBef>
            </a:pPr>
            <a:r>
              <a:rPr sz="2800" dirty="0"/>
              <a:t>Social</a:t>
            </a:r>
            <a:r>
              <a:rPr sz="2800" spc="-15" dirty="0"/>
              <a:t> </a:t>
            </a:r>
            <a:r>
              <a:rPr sz="2800" dirty="0"/>
              <a:t>Networking/Photography</a:t>
            </a:r>
            <a:r>
              <a:rPr sz="2800" spc="-20" dirty="0"/>
              <a:t> </a:t>
            </a:r>
            <a:r>
              <a:rPr sz="2800" dirty="0"/>
              <a:t>and</a:t>
            </a:r>
            <a:r>
              <a:rPr sz="2800" spc="-20" dirty="0"/>
              <a:t> </a:t>
            </a:r>
            <a:r>
              <a:rPr sz="2800" dirty="0"/>
              <a:t>Recording</a:t>
            </a:r>
          </a:p>
        </p:txBody>
      </p:sp>
      <p:sp>
        <p:nvSpPr>
          <p:cNvPr id="3" name="object 3"/>
          <p:cNvSpPr txBox="1"/>
          <p:nvPr/>
        </p:nvSpPr>
        <p:spPr>
          <a:xfrm>
            <a:off x="632494" y="1295400"/>
            <a:ext cx="8608061" cy="6693498"/>
          </a:xfrm>
          <a:prstGeom prst="rect">
            <a:avLst/>
          </a:prstGeom>
        </p:spPr>
        <p:txBody>
          <a:bodyPr vert="horz" wrap="square" lIns="0" tIns="55244" rIns="0" bIns="0" rtlCol="0">
            <a:spAutoFit/>
          </a:bodyPr>
          <a:lstStyle/>
          <a:p>
            <a:pPr marL="12700">
              <a:lnSpc>
                <a:spcPct val="100000"/>
              </a:lnSpc>
              <a:spcBef>
                <a:spcPts val="434"/>
              </a:spcBef>
            </a:pPr>
            <a:r>
              <a:rPr sz="1300" b="1" u="sng" spc="-5" dirty="0">
                <a:solidFill>
                  <a:srgbClr val="0164A3"/>
                </a:solidFill>
                <a:uFill>
                  <a:solidFill>
                    <a:srgbClr val="0064A2"/>
                  </a:solidFill>
                </a:uFill>
                <a:latin typeface="Arial"/>
                <a:cs typeface="Arial"/>
              </a:rPr>
              <a:t>Social</a:t>
            </a:r>
            <a:r>
              <a:rPr sz="1300" b="1" u="sng" spc="-35" dirty="0">
                <a:solidFill>
                  <a:srgbClr val="0164A3"/>
                </a:solidFill>
                <a:uFill>
                  <a:solidFill>
                    <a:srgbClr val="0064A2"/>
                  </a:solidFill>
                </a:uFill>
                <a:latin typeface="Arial"/>
                <a:cs typeface="Arial"/>
              </a:rPr>
              <a:t> </a:t>
            </a:r>
            <a:r>
              <a:rPr sz="1300" b="1" u="sng" spc="-5" dirty="0">
                <a:solidFill>
                  <a:srgbClr val="0164A3"/>
                </a:solidFill>
                <a:uFill>
                  <a:solidFill>
                    <a:srgbClr val="0064A2"/>
                  </a:solidFill>
                </a:uFill>
                <a:latin typeface="Arial"/>
                <a:cs typeface="Arial"/>
              </a:rPr>
              <a:t>Networking</a:t>
            </a:r>
            <a:endParaRPr sz="1300" dirty="0">
              <a:latin typeface="Arial"/>
              <a:cs typeface="Arial"/>
            </a:endParaRPr>
          </a:p>
          <a:p>
            <a:pPr marL="246379" marR="99695" indent="-234315">
              <a:lnSpc>
                <a:spcPct val="100000"/>
              </a:lnSpc>
              <a:spcBef>
                <a:spcPts val="290"/>
              </a:spcBef>
              <a:buChar char="•"/>
              <a:tabLst>
                <a:tab pos="246379" algn="l"/>
                <a:tab pos="247015" algn="l"/>
              </a:tabLst>
            </a:pPr>
            <a:r>
              <a:rPr sz="1300" spc="-5" dirty="0">
                <a:solidFill>
                  <a:srgbClr val="0164A3"/>
                </a:solidFill>
                <a:latin typeface="Arial"/>
                <a:cs typeface="Arial"/>
              </a:rPr>
              <a:t>All employees are </a:t>
            </a:r>
            <a:r>
              <a:rPr sz="1300" spc="-5" dirty="0">
                <a:solidFill>
                  <a:srgbClr val="0070C0"/>
                </a:solidFill>
                <a:latin typeface="Arial"/>
                <a:cs typeface="Arial"/>
              </a:rPr>
              <a:t>expected to conduct themselves </a:t>
            </a:r>
            <a:r>
              <a:rPr lang="en-US" sz="1300" spc="-5" dirty="0" smtClean="0">
                <a:solidFill>
                  <a:srgbClr val="0070C0"/>
                </a:solidFill>
                <a:latin typeface="Arial"/>
                <a:cs typeface="Arial"/>
              </a:rPr>
              <a:t>on any social media platform </a:t>
            </a:r>
            <a:r>
              <a:rPr sz="1300" spc="-5" dirty="0" smtClean="0">
                <a:solidFill>
                  <a:srgbClr val="0070C0"/>
                </a:solidFill>
                <a:latin typeface="Arial"/>
                <a:cs typeface="Arial"/>
              </a:rPr>
              <a:t>in </a:t>
            </a:r>
            <a:r>
              <a:rPr sz="1300" dirty="0">
                <a:solidFill>
                  <a:srgbClr val="0070C0"/>
                </a:solidFill>
                <a:latin typeface="Arial"/>
                <a:cs typeface="Arial"/>
              </a:rPr>
              <a:t>a </a:t>
            </a:r>
            <a:r>
              <a:rPr sz="1300" spc="-5" dirty="0">
                <a:solidFill>
                  <a:srgbClr val="0070C0"/>
                </a:solidFill>
                <a:latin typeface="Arial"/>
                <a:cs typeface="Arial"/>
              </a:rPr>
              <a:t>manner that reflects integrity and shows respect and concern </a:t>
            </a:r>
            <a:r>
              <a:rPr sz="1300" dirty="0">
                <a:solidFill>
                  <a:srgbClr val="0070C0"/>
                </a:solidFill>
                <a:latin typeface="Arial"/>
                <a:cs typeface="Arial"/>
              </a:rPr>
              <a:t> for</a:t>
            </a:r>
            <a:r>
              <a:rPr sz="1300" spc="-5" dirty="0">
                <a:solidFill>
                  <a:srgbClr val="0070C0"/>
                </a:solidFill>
                <a:latin typeface="Arial"/>
                <a:cs typeface="Arial"/>
              </a:rPr>
              <a:t> </a:t>
            </a:r>
            <a:r>
              <a:rPr sz="1300" spc="-5" dirty="0" smtClean="0">
                <a:solidFill>
                  <a:srgbClr val="0070C0"/>
                </a:solidFill>
                <a:latin typeface="Arial"/>
                <a:cs typeface="Arial"/>
              </a:rPr>
              <a:t>others.</a:t>
            </a:r>
            <a:endParaRPr sz="1300" dirty="0">
              <a:solidFill>
                <a:srgbClr val="0070C0"/>
              </a:solidFill>
              <a:latin typeface="Arial"/>
              <a:cs typeface="Arial"/>
            </a:endParaRPr>
          </a:p>
          <a:p>
            <a:pPr marL="246379" marR="14604" indent="-234315">
              <a:lnSpc>
                <a:spcPct val="100000"/>
              </a:lnSpc>
              <a:spcBef>
                <a:spcPts val="290"/>
              </a:spcBef>
              <a:buChar char="•"/>
              <a:tabLst>
                <a:tab pos="246379" algn="l"/>
                <a:tab pos="247015" algn="l"/>
              </a:tabLst>
            </a:pPr>
            <a:r>
              <a:rPr sz="1300" spc="-5" dirty="0">
                <a:solidFill>
                  <a:srgbClr val="0070C0"/>
                </a:solidFill>
                <a:latin typeface="Arial"/>
                <a:cs typeface="Arial"/>
              </a:rPr>
              <a:t>Never post confidential information, photos of </a:t>
            </a:r>
            <a:r>
              <a:rPr sz="1300" dirty="0">
                <a:solidFill>
                  <a:srgbClr val="0070C0"/>
                </a:solidFill>
                <a:latin typeface="Arial"/>
                <a:cs typeface="Arial"/>
              </a:rPr>
              <a:t>a </a:t>
            </a:r>
            <a:r>
              <a:rPr sz="1300" spc="-5" dirty="0">
                <a:solidFill>
                  <a:srgbClr val="0070C0"/>
                </a:solidFill>
                <a:latin typeface="Arial"/>
                <a:cs typeface="Arial"/>
              </a:rPr>
              <a:t>patient or videos of </a:t>
            </a:r>
            <a:r>
              <a:rPr sz="1300" dirty="0">
                <a:solidFill>
                  <a:srgbClr val="0070C0"/>
                </a:solidFill>
                <a:latin typeface="Arial"/>
                <a:cs typeface="Arial"/>
              </a:rPr>
              <a:t>a </a:t>
            </a:r>
            <a:r>
              <a:rPr sz="1300" spc="-5" dirty="0">
                <a:solidFill>
                  <a:srgbClr val="0070C0"/>
                </a:solidFill>
                <a:latin typeface="Arial"/>
                <a:cs typeface="Arial"/>
              </a:rPr>
              <a:t>patient on </a:t>
            </a:r>
            <a:r>
              <a:rPr lang="en-US" sz="1300" spc="-5" dirty="0" smtClean="0">
                <a:solidFill>
                  <a:srgbClr val="0070C0"/>
                </a:solidFill>
                <a:latin typeface="Arial"/>
                <a:cs typeface="Arial"/>
              </a:rPr>
              <a:t>any social medial </a:t>
            </a:r>
            <a:r>
              <a:rPr lang="en-US" sz="1300" spc="-5" dirty="0" smtClean="0">
                <a:solidFill>
                  <a:srgbClr val="0070C0"/>
                </a:solidFill>
                <a:latin typeface="Arial"/>
                <a:cs typeface="Arial"/>
              </a:rPr>
              <a:t>platform</a:t>
            </a:r>
            <a:r>
              <a:rPr sz="1300" spc="-5" dirty="0" smtClean="0">
                <a:solidFill>
                  <a:srgbClr val="0070C0"/>
                </a:solidFill>
                <a:latin typeface="Arial"/>
                <a:cs typeface="Arial"/>
              </a:rPr>
              <a:t>, </a:t>
            </a:r>
            <a:r>
              <a:rPr sz="1300" spc="-5" dirty="0">
                <a:solidFill>
                  <a:srgbClr val="0070C0"/>
                </a:solidFill>
                <a:latin typeface="Arial"/>
                <a:cs typeface="Arial"/>
              </a:rPr>
              <a:t>even if it does not include </a:t>
            </a:r>
            <a:r>
              <a:rPr sz="1300" dirty="0" smtClean="0">
                <a:solidFill>
                  <a:srgbClr val="0070C0"/>
                </a:solidFill>
                <a:latin typeface="Arial"/>
                <a:cs typeface="Arial"/>
              </a:rPr>
              <a:t>a</a:t>
            </a:r>
            <a:r>
              <a:rPr sz="1300" spc="-5" dirty="0" smtClean="0">
                <a:solidFill>
                  <a:srgbClr val="0070C0"/>
                </a:solidFill>
                <a:latin typeface="Arial"/>
                <a:cs typeface="Arial"/>
              </a:rPr>
              <a:t> </a:t>
            </a:r>
            <a:r>
              <a:rPr sz="1300" spc="-5" dirty="0">
                <a:solidFill>
                  <a:srgbClr val="0070C0"/>
                </a:solidFill>
                <a:latin typeface="Arial"/>
                <a:cs typeface="Arial"/>
              </a:rPr>
              <a:t>patient’s</a:t>
            </a:r>
            <a:r>
              <a:rPr sz="1300" spc="-10" dirty="0">
                <a:solidFill>
                  <a:srgbClr val="0070C0"/>
                </a:solidFill>
                <a:latin typeface="Arial"/>
                <a:cs typeface="Arial"/>
              </a:rPr>
              <a:t> </a:t>
            </a:r>
            <a:r>
              <a:rPr sz="1300" spc="-5" dirty="0">
                <a:solidFill>
                  <a:srgbClr val="0070C0"/>
                </a:solidFill>
                <a:latin typeface="Arial"/>
                <a:cs typeface="Arial"/>
              </a:rPr>
              <a:t>name.  Inappropriate</a:t>
            </a:r>
            <a:r>
              <a:rPr sz="1300" spc="-25" dirty="0">
                <a:solidFill>
                  <a:srgbClr val="0070C0"/>
                </a:solidFill>
                <a:latin typeface="Arial"/>
                <a:cs typeface="Arial"/>
              </a:rPr>
              <a:t> </a:t>
            </a:r>
            <a:r>
              <a:rPr sz="1300" spc="-5" dirty="0">
                <a:solidFill>
                  <a:srgbClr val="0070C0"/>
                </a:solidFill>
                <a:latin typeface="Arial"/>
                <a:cs typeface="Arial"/>
              </a:rPr>
              <a:t>posts</a:t>
            </a:r>
            <a:r>
              <a:rPr sz="1300" dirty="0">
                <a:solidFill>
                  <a:srgbClr val="0070C0"/>
                </a:solidFill>
                <a:latin typeface="Arial"/>
                <a:cs typeface="Arial"/>
              </a:rPr>
              <a:t> </a:t>
            </a:r>
            <a:r>
              <a:rPr sz="1300" spc="-5" dirty="0">
                <a:solidFill>
                  <a:srgbClr val="0070C0"/>
                </a:solidFill>
                <a:latin typeface="Arial"/>
                <a:cs typeface="Arial"/>
              </a:rPr>
              <a:t>can seriously</a:t>
            </a:r>
            <a:r>
              <a:rPr sz="1300" spc="-10" dirty="0">
                <a:solidFill>
                  <a:srgbClr val="0070C0"/>
                </a:solidFill>
                <a:latin typeface="Arial"/>
                <a:cs typeface="Arial"/>
              </a:rPr>
              <a:t> </a:t>
            </a:r>
            <a:r>
              <a:rPr sz="1300" spc="-5" dirty="0">
                <a:solidFill>
                  <a:srgbClr val="0070C0"/>
                </a:solidFill>
                <a:latin typeface="Arial"/>
                <a:cs typeface="Arial"/>
              </a:rPr>
              <a:t>damage Methodist</a:t>
            </a:r>
            <a:r>
              <a:rPr sz="1300" spc="-20" dirty="0">
                <a:solidFill>
                  <a:srgbClr val="0070C0"/>
                </a:solidFill>
                <a:latin typeface="Arial"/>
                <a:cs typeface="Arial"/>
              </a:rPr>
              <a:t> </a:t>
            </a:r>
            <a:r>
              <a:rPr sz="1300" spc="-5" dirty="0">
                <a:solidFill>
                  <a:srgbClr val="0070C0"/>
                </a:solidFill>
                <a:latin typeface="Arial"/>
                <a:cs typeface="Arial"/>
              </a:rPr>
              <a:t>Health</a:t>
            </a:r>
            <a:r>
              <a:rPr sz="1300" spc="-10" dirty="0">
                <a:solidFill>
                  <a:srgbClr val="0070C0"/>
                </a:solidFill>
                <a:latin typeface="Arial"/>
                <a:cs typeface="Arial"/>
              </a:rPr>
              <a:t> </a:t>
            </a:r>
            <a:r>
              <a:rPr sz="1300" spc="-5" dirty="0">
                <a:solidFill>
                  <a:srgbClr val="0070C0"/>
                </a:solidFill>
                <a:latin typeface="Arial"/>
                <a:cs typeface="Arial"/>
              </a:rPr>
              <a:t>System’s reputation.</a:t>
            </a:r>
            <a:endParaRPr sz="1300" dirty="0">
              <a:solidFill>
                <a:srgbClr val="0070C0"/>
              </a:solidFill>
              <a:latin typeface="Arial"/>
              <a:cs typeface="Arial"/>
            </a:endParaRPr>
          </a:p>
          <a:p>
            <a:pPr marL="246379" indent="-234315">
              <a:lnSpc>
                <a:spcPct val="100000"/>
              </a:lnSpc>
              <a:spcBef>
                <a:spcPts val="285"/>
              </a:spcBef>
              <a:buChar char="•"/>
              <a:tabLst>
                <a:tab pos="246379" algn="l"/>
                <a:tab pos="247015" algn="l"/>
              </a:tabLst>
            </a:pPr>
            <a:r>
              <a:rPr sz="1300" spc="-5" dirty="0">
                <a:solidFill>
                  <a:srgbClr val="0070C0"/>
                </a:solidFill>
                <a:latin typeface="Arial"/>
                <a:cs typeface="Arial"/>
              </a:rPr>
              <a:t>Never</a:t>
            </a:r>
            <a:r>
              <a:rPr sz="1300" spc="-10" dirty="0">
                <a:solidFill>
                  <a:srgbClr val="0070C0"/>
                </a:solidFill>
                <a:latin typeface="Arial"/>
                <a:cs typeface="Arial"/>
              </a:rPr>
              <a:t> </a:t>
            </a:r>
            <a:r>
              <a:rPr sz="1300" spc="-5" dirty="0">
                <a:solidFill>
                  <a:srgbClr val="0070C0"/>
                </a:solidFill>
                <a:latin typeface="Arial"/>
                <a:cs typeface="Arial"/>
              </a:rPr>
              <a:t>discuss</a:t>
            </a:r>
            <a:r>
              <a:rPr sz="1300" spc="-15" dirty="0">
                <a:solidFill>
                  <a:srgbClr val="0070C0"/>
                </a:solidFill>
                <a:latin typeface="Arial"/>
                <a:cs typeface="Arial"/>
              </a:rPr>
              <a:t> </a:t>
            </a:r>
            <a:r>
              <a:rPr sz="1300" spc="-5" dirty="0">
                <a:solidFill>
                  <a:srgbClr val="0070C0"/>
                </a:solidFill>
                <a:latin typeface="Arial"/>
                <a:cs typeface="Arial"/>
              </a:rPr>
              <a:t>confidential</a:t>
            </a:r>
            <a:r>
              <a:rPr sz="1300" spc="-20" dirty="0">
                <a:solidFill>
                  <a:srgbClr val="0070C0"/>
                </a:solidFill>
                <a:latin typeface="Arial"/>
                <a:cs typeface="Arial"/>
              </a:rPr>
              <a:t> </a:t>
            </a:r>
            <a:r>
              <a:rPr sz="1300" spc="-5" dirty="0">
                <a:solidFill>
                  <a:srgbClr val="0070C0"/>
                </a:solidFill>
                <a:latin typeface="Arial"/>
                <a:cs typeface="Arial"/>
              </a:rPr>
              <a:t>information</a:t>
            </a:r>
            <a:r>
              <a:rPr sz="1300" dirty="0">
                <a:solidFill>
                  <a:srgbClr val="0070C0"/>
                </a:solidFill>
                <a:latin typeface="Arial"/>
                <a:cs typeface="Arial"/>
              </a:rPr>
              <a:t> </a:t>
            </a:r>
            <a:r>
              <a:rPr sz="1300" spc="-5" dirty="0">
                <a:solidFill>
                  <a:srgbClr val="0070C0"/>
                </a:solidFill>
                <a:latin typeface="Arial"/>
                <a:cs typeface="Arial"/>
              </a:rPr>
              <a:t>in</a:t>
            </a:r>
            <a:r>
              <a:rPr sz="1300" spc="-15" dirty="0">
                <a:solidFill>
                  <a:srgbClr val="0070C0"/>
                </a:solidFill>
                <a:latin typeface="Arial"/>
                <a:cs typeface="Arial"/>
              </a:rPr>
              <a:t> </a:t>
            </a:r>
            <a:r>
              <a:rPr sz="1300" spc="-5" dirty="0">
                <a:solidFill>
                  <a:srgbClr val="0070C0"/>
                </a:solidFill>
                <a:latin typeface="Arial"/>
                <a:cs typeface="Arial"/>
              </a:rPr>
              <a:t>public</a:t>
            </a:r>
            <a:r>
              <a:rPr sz="1300" spc="-20" dirty="0">
                <a:solidFill>
                  <a:srgbClr val="0070C0"/>
                </a:solidFill>
                <a:latin typeface="Arial"/>
                <a:cs typeface="Arial"/>
              </a:rPr>
              <a:t> </a:t>
            </a:r>
            <a:r>
              <a:rPr sz="1300" spc="-5" dirty="0">
                <a:solidFill>
                  <a:srgbClr val="0070C0"/>
                </a:solidFill>
                <a:latin typeface="Arial"/>
                <a:cs typeface="Arial"/>
              </a:rPr>
              <a:t>forums, </a:t>
            </a:r>
            <a:r>
              <a:rPr sz="1300" dirty="0">
                <a:solidFill>
                  <a:srgbClr val="0070C0"/>
                </a:solidFill>
                <a:latin typeface="Arial"/>
                <a:cs typeface="Arial"/>
              </a:rPr>
              <a:t>chat</a:t>
            </a:r>
            <a:r>
              <a:rPr sz="1300" spc="-5" dirty="0">
                <a:solidFill>
                  <a:srgbClr val="0070C0"/>
                </a:solidFill>
                <a:latin typeface="Arial"/>
                <a:cs typeface="Arial"/>
              </a:rPr>
              <a:t> </a:t>
            </a:r>
            <a:r>
              <a:rPr sz="1300" dirty="0">
                <a:solidFill>
                  <a:srgbClr val="0070C0"/>
                </a:solidFill>
                <a:latin typeface="Arial"/>
                <a:cs typeface="Arial"/>
              </a:rPr>
              <a:t>rooms,</a:t>
            </a:r>
            <a:r>
              <a:rPr sz="1300" spc="-10" dirty="0">
                <a:solidFill>
                  <a:srgbClr val="0070C0"/>
                </a:solidFill>
                <a:latin typeface="Arial"/>
                <a:cs typeface="Arial"/>
              </a:rPr>
              <a:t> </a:t>
            </a:r>
            <a:r>
              <a:rPr sz="1300" dirty="0">
                <a:solidFill>
                  <a:srgbClr val="0070C0"/>
                </a:solidFill>
                <a:latin typeface="Arial"/>
                <a:cs typeface="Arial"/>
              </a:rPr>
              <a:t>text</a:t>
            </a:r>
            <a:r>
              <a:rPr sz="1300" spc="10" dirty="0">
                <a:solidFill>
                  <a:srgbClr val="0070C0"/>
                </a:solidFill>
                <a:latin typeface="Arial"/>
                <a:cs typeface="Arial"/>
              </a:rPr>
              <a:t> </a:t>
            </a:r>
            <a:r>
              <a:rPr sz="1300" spc="-5" dirty="0">
                <a:solidFill>
                  <a:srgbClr val="0070C0"/>
                </a:solidFill>
                <a:latin typeface="Arial"/>
                <a:cs typeface="Arial"/>
              </a:rPr>
              <a:t>messages</a:t>
            </a:r>
            <a:r>
              <a:rPr sz="1300" spc="-10" dirty="0">
                <a:solidFill>
                  <a:srgbClr val="0070C0"/>
                </a:solidFill>
                <a:latin typeface="Arial"/>
                <a:cs typeface="Arial"/>
              </a:rPr>
              <a:t> </a:t>
            </a:r>
            <a:r>
              <a:rPr sz="1300" spc="-5" dirty="0">
                <a:solidFill>
                  <a:srgbClr val="0070C0"/>
                </a:solidFill>
                <a:latin typeface="Arial"/>
                <a:cs typeface="Arial"/>
              </a:rPr>
              <a:t>or</a:t>
            </a:r>
            <a:r>
              <a:rPr sz="1300" spc="-15" dirty="0">
                <a:solidFill>
                  <a:srgbClr val="0070C0"/>
                </a:solidFill>
                <a:latin typeface="Arial"/>
                <a:cs typeface="Arial"/>
              </a:rPr>
              <a:t> </a:t>
            </a:r>
            <a:r>
              <a:rPr sz="1300" spc="-5" dirty="0">
                <a:solidFill>
                  <a:srgbClr val="0070C0"/>
                </a:solidFill>
                <a:latin typeface="Arial"/>
                <a:cs typeface="Arial"/>
              </a:rPr>
              <a:t>news</a:t>
            </a:r>
            <a:r>
              <a:rPr sz="1300" spc="-10" dirty="0">
                <a:solidFill>
                  <a:srgbClr val="0070C0"/>
                </a:solidFill>
                <a:latin typeface="Arial"/>
                <a:cs typeface="Arial"/>
              </a:rPr>
              <a:t> </a:t>
            </a:r>
            <a:r>
              <a:rPr sz="1300" spc="-5" dirty="0">
                <a:solidFill>
                  <a:srgbClr val="0070C0"/>
                </a:solidFill>
                <a:latin typeface="Arial"/>
                <a:cs typeface="Arial"/>
              </a:rPr>
              <a:t>groups.</a:t>
            </a:r>
            <a:endParaRPr sz="1300" dirty="0">
              <a:solidFill>
                <a:srgbClr val="0070C0"/>
              </a:solidFill>
              <a:latin typeface="Arial"/>
              <a:cs typeface="Arial"/>
            </a:endParaRPr>
          </a:p>
          <a:p>
            <a:pPr marL="246379" indent="-234315">
              <a:lnSpc>
                <a:spcPct val="100000"/>
              </a:lnSpc>
              <a:spcBef>
                <a:spcPts val="290"/>
              </a:spcBef>
              <a:buChar char="•"/>
              <a:tabLst>
                <a:tab pos="246379" algn="l"/>
                <a:tab pos="247015" algn="l"/>
              </a:tabLst>
            </a:pPr>
            <a:r>
              <a:rPr sz="1300" spc="-5" dirty="0">
                <a:solidFill>
                  <a:srgbClr val="0070C0"/>
                </a:solidFill>
                <a:latin typeface="Arial"/>
                <a:cs typeface="Arial"/>
              </a:rPr>
              <a:t>Be cautious</a:t>
            </a:r>
            <a:r>
              <a:rPr sz="1300" spc="-15" dirty="0">
                <a:solidFill>
                  <a:srgbClr val="0070C0"/>
                </a:solidFill>
                <a:latin typeface="Arial"/>
                <a:cs typeface="Arial"/>
              </a:rPr>
              <a:t> </a:t>
            </a:r>
            <a:r>
              <a:rPr sz="1300" spc="-5" dirty="0">
                <a:solidFill>
                  <a:srgbClr val="0070C0"/>
                </a:solidFill>
                <a:latin typeface="Arial"/>
                <a:cs typeface="Arial"/>
              </a:rPr>
              <a:t>of identifying</a:t>
            </a:r>
            <a:r>
              <a:rPr sz="1300" spc="-20" dirty="0">
                <a:solidFill>
                  <a:srgbClr val="0070C0"/>
                </a:solidFill>
                <a:latin typeface="Arial"/>
                <a:cs typeface="Arial"/>
              </a:rPr>
              <a:t> </a:t>
            </a:r>
            <a:r>
              <a:rPr sz="1300" spc="-5" dirty="0">
                <a:solidFill>
                  <a:srgbClr val="0070C0"/>
                </a:solidFill>
                <a:latin typeface="Arial"/>
                <a:cs typeface="Arial"/>
              </a:rPr>
              <a:t>yourself</a:t>
            </a:r>
            <a:r>
              <a:rPr sz="1300" spc="-15" dirty="0">
                <a:solidFill>
                  <a:srgbClr val="0070C0"/>
                </a:solidFill>
                <a:latin typeface="Arial"/>
                <a:cs typeface="Arial"/>
              </a:rPr>
              <a:t> </a:t>
            </a:r>
            <a:r>
              <a:rPr sz="1300" spc="-5" dirty="0">
                <a:solidFill>
                  <a:srgbClr val="0070C0"/>
                </a:solidFill>
                <a:latin typeface="Arial"/>
                <a:cs typeface="Arial"/>
              </a:rPr>
              <a:t>as</a:t>
            </a:r>
            <a:r>
              <a:rPr sz="1300" dirty="0">
                <a:solidFill>
                  <a:srgbClr val="0070C0"/>
                </a:solidFill>
                <a:latin typeface="Arial"/>
                <a:cs typeface="Arial"/>
              </a:rPr>
              <a:t> </a:t>
            </a:r>
            <a:r>
              <a:rPr sz="1300" spc="-5" dirty="0">
                <a:solidFill>
                  <a:srgbClr val="0070C0"/>
                </a:solidFill>
                <a:latin typeface="Arial"/>
                <a:cs typeface="Arial"/>
              </a:rPr>
              <a:t>an</a:t>
            </a:r>
            <a:r>
              <a:rPr sz="1300" spc="-10" dirty="0">
                <a:solidFill>
                  <a:srgbClr val="0070C0"/>
                </a:solidFill>
                <a:latin typeface="Arial"/>
                <a:cs typeface="Arial"/>
              </a:rPr>
              <a:t> </a:t>
            </a:r>
            <a:r>
              <a:rPr sz="1300" spc="-5" dirty="0">
                <a:solidFill>
                  <a:srgbClr val="0070C0"/>
                </a:solidFill>
                <a:latin typeface="Arial"/>
                <a:cs typeface="Arial"/>
              </a:rPr>
              <a:t>MHS</a:t>
            </a:r>
            <a:r>
              <a:rPr sz="1300" dirty="0">
                <a:solidFill>
                  <a:srgbClr val="0070C0"/>
                </a:solidFill>
                <a:latin typeface="Arial"/>
                <a:cs typeface="Arial"/>
              </a:rPr>
              <a:t> </a:t>
            </a:r>
            <a:r>
              <a:rPr sz="1300" spc="-5" dirty="0">
                <a:solidFill>
                  <a:srgbClr val="0070C0"/>
                </a:solidFill>
                <a:latin typeface="Arial"/>
                <a:cs typeface="Arial"/>
              </a:rPr>
              <a:t>employee</a:t>
            </a:r>
            <a:r>
              <a:rPr sz="1300" spc="-10" dirty="0">
                <a:solidFill>
                  <a:srgbClr val="0070C0"/>
                </a:solidFill>
                <a:latin typeface="Arial"/>
                <a:cs typeface="Arial"/>
              </a:rPr>
              <a:t> </a:t>
            </a:r>
            <a:r>
              <a:rPr sz="1300" spc="-5" dirty="0">
                <a:solidFill>
                  <a:srgbClr val="0070C0"/>
                </a:solidFill>
                <a:latin typeface="Arial"/>
                <a:cs typeface="Arial"/>
              </a:rPr>
              <a:t>on</a:t>
            </a:r>
            <a:r>
              <a:rPr sz="1300" spc="-15" dirty="0">
                <a:solidFill>
                  <a:srgbClr val="0070C0"/>
                </a:solidFill>
                <a:latin typeface="Arial"/>
                <a:cs typeface="Arial"/>
              </a:rPr>
              <a:t> </a:t>
            </a:r>
            <a:r>
              <a:rPr lang="en-US" sz="1300" spc="-15" dirty="0" smtClean="0">
                <a:solidFill>
                  <a:srgbClr val="0070C0"/>
                </a:solidFill>
                <a:latin typeface="Arial"/>
                <a:cs typeface="Arial"/>
              </a:rPr>
              <a:t>any </a:t>
            </a:r>
            <a:r>
              <a:rPr sz="1300" spc="-5" dirty="0" smtClean="0">
                <a:solidFill>
                  <a:srgbClr val="0070C0"/>
                </a:solidFill>
                <a:latin typeface="Arial"/>
                <a:cs typeface="Arial"/>
              </a:rPr>
              <a:t>social</a:t>
            </a:r>
            <a:r>
              <a:rPr sz="1300" spc="-25" dirty="0" smtClean="0">
                <a:solidFill>
                  <a:srgbClr val="0070C0"/>
                </a:solidFill>
                <a:latin typeface="Arial"/>
                <a:cs typeface="Arial"/>
              </a:rPr>
              <a:t> </a:t>
            </a:r>
            <a:r>
              <a:rPr sz="1300" spc="-5" dirty="0" smtClean="0">
                <a:solidFill>
                  <a:srgbClr val="0070C0"/>
                </a:solidFill>
                <a:latin typeface="Arial"/>
                <a:cs typeface="Arial"/>
              </a:rPr>
              <a:t>media</a:t>
            </a:r>
            <a:r>
              <a:rPr lang="en-US" sz="1300" spc="-5" dirty="0" smtClean="0">
                <a:solidFill>
                  <a:srgbClr val="0070C0"/>
                </a:solidFill>
                <a:latin typeface="Arial"/>
                <a:cs typeface="Arial"/>
              </a:rPr>
              <a:t> platform</a:t>
            </a:r>
            <a:r>
              <a:rPr sz="1300" spc="-5" dirty="0" smtClean="0">
                <a:solidFill>
                  <a:srgbClr val="0070C0"/>
                </a:solidFill>
                <a:latin typeface="Arial"/>
                <a:cs typeface="Arial"/>
              </a:rPr>
              <a:t>.</a:t>
            </a:r>
            <a:endParaRPr sz="1300" dirty="0">
              <a:solidFill>
                <a:srgbClr val="0070C0"/>
              </a:solidFill>
              <a:latin typeface="Arial"/>
              <a:cs typeface="Arial"/>
            </a:endParaRPr>
          </a:p>
          <a:p>
            <a:pPr marL="246379" indent="-234315">
              <a:lnSpc>
                <a:spcPct val="100000"/>
              </a:lnSpc>
              <a:spcBef>
                <a:spcPts val="285"/>
              </a:spcBef>
              <a:buChar char="•"/>
              <a:tabLst>
                <a:tab pos="246379" algn="l"/>
                <a:tab pos="247015" algn="l"/>
              </a:tabLst>
            </a:pPr>
            <a:r>
              <a:rPr sz="1300" spc="-5" dirty="0">
                <a:solidFill>
                  <a:srgbClr val="0070C0"/>
                </a:solidFill>
                <a:latin typeface="Arial"/>
                <a:cs typeface="Arial"/>
              </a:rPr>
              <a:t>Do</a:t>
            </a:r>
            <a:r>
              <a:rPr sz="1300" spc="-10" dirty="0">
                <a:solidFill>
                  <a:srgbClr val="0070C0"/>
                </a:solidFill>
                <a:latin typeface="Arial"/>
                <a:cs typeface="Arial"/>
              </a:rPr>
              <a:t> </a:t>
            </a:r>
            <a:r>
              <a:rPr sz="1300" spc="-5" dirty="0">
                <a:solidFill>
                  <a:srgbClr val="0070C0"/>
                </a:solidFill>
                <a:latin typeface="Arial"/>
                <a:cs typeface="Arial"/>
              </a:rPr>
              <a:t>not discuss workplace frustrations</a:t>
            </a:r>
            <a:r>
              <a:rPr sz="1300" spc="-15" dirty="0">
                <a:solidFill>
                  <a:srgbClr val="0070C0"/>
                </a:solidFill>
                <a:latin typeface="Arial"/>
                <a:cs typeface="Arial"/>
              </a:rPr>
              <a:t> </a:t>
            </a:r>
            <a:r>
              <a:rPr sz="1300" spc="-5" dirty="0">
                <a:solidFill>
                  <a:srgbClr val="0070C0"/>
                </a:solidFill>
                <a:latin typeface="Arial"/>
                <a:cs typeface="Arial"/>
              </a:rPr>
              <a:t>with</a:t>
            </a:r>
            <a:r>
              <a:rPr sz="1300" dirty="0">
                <a:solidFill>
                  <a:srgbClr val="0070C0"/>
                </a:solidFill>
                <a:latin typeface="Arial"/>
                <a:cs typeface="Arial"/>
              </a:rPr>
              <a:t> </a:t>
            </a:r>
            <a:r>
              <a:rPr sz="1300" spc="-5" dirty="0">
                <a:solidFill>
                  <a:srgbClr val="0070C0"/>
                </a:solidFill>
                <a:latin typeface="Arial"/>
                <a:cs typeface="Arial"/>
              </a:rPr>
              <a:t>patients</a:t>
            </a:r>
            <a:r>
              <a:rPr sz="1300" spc="-20" dirty="0">
                <a:solidFill>
                  <a:srgbClr val="0070C0"/>
                </a:solidFill>
                <a:latin typeface="Arial"/>
                <a:cs typeface="Arial"/>
              </a:rPr>
              <a:t> </a:t>
            </a:r>
            <a:r>
              <a:rPr sz="1300" spc="-5" dirty="0">
                <a:solidFill>
                  <a:srgbClr val="0070C0"/>
                </a:solidFill>
                <a:latin typeface="Arial"/>
                <a:cs typeface="Arial"/>
              </a:rPr>
              <a:t>or share workplace related</a:t>
            </a:r>
            <a:r>
              <a:rPr sz="1300" spc="-20" dirty="0">
                <a:solidFill>
                  <a:srgbClr val="0070C0"/>
                </a:solidFill>
                <a:latin typeface="Arial"/>
                <a:cs typeface="Arial"/>
              </a:rPr>
              <a:t> </a:t>
            </a:r>
            <a:r>
              <a:rPr sz="1300" spc="-5" dirty="0">
                <a:solidFill>
                  <a:srgbClr val="0070C0"/>
                </a:solidFill>
                <a:latin typeface="Arial"/>
                <a:cs typeface="Arial"/>
              </a:rPr>
              <a:t>frustrations</a:t>
            </a:r>
            <a:r>
              <a:rPr sz="1300" spc="-10" dirty="0">
                <a:solidFill>
                  <a:srgbClr val="0070C0"/>
                </a:solidFill>
                <a:latin typeface="Arial"/>
                <a:cs typeface="Arial"/>
              </a:rPr>
              <a:t> </a:t>
            </a:r>
            <a:r>
              <a:rPr lang="en-US" sz="1300" spc="-10" dirty="0" smtClean="0">
                <a:solidFill>
                  <a:srgbClr val="0070C0"/>
                </a:solidFill>
                <a:latin typeface="Arial"/>
                <a:cs typeface="Arial"/>
              </a:rPr>
              <a:t>on any social media </a:t>
            </a:r>
            <a:r>
              <a:rPr lang="en-US" sz="1300" spc="-10" dirty="0" smtClean="0">
                <a:solidFill>
                  <a:srgbClr val="0070C0"/>
                </a:solidFill>
                <a:latin typeface="Arial"/>
                <a:cs typeface="Arial"/>
              </a:rPr>
              <a:t>platform</a:t>
            </a:r>
            <a:r>
              <a:rPr sz="1300" spc="-5" dirty="0" smtClean="0">
                <a:solidFill>
                  <a:srgbClr val="0070C0"/>
                </a:solidFill>
                <a:latin typeface="Arial"/>
                <a:cs typeface="Arial"/>
              </a:rPr>
              <a:t>.</a:t>
            </a:r>
            <a:endParaRPr sz="1300" dirty="0">
              <a:solidFill>
                <a:srgbClr val="0070C0"/>
              </a:solidFill>
              <a:latin typeface="Arial"/>
              <a:cs typeface="Arial"/>
            </a:endParaRPr>
          </a:p>
          <a:p>
            <a:pPr marL="246379" indent="-234315">
              <a:lnSpc>
                <a:spcPct val="100000"/>
              </a:lnSpc>
              <a:spcBef>
                <a:spcPts val="290"/>
              </a:spcBef>
              <a:buChar char="•"/>
              <a:tabLst>
                <a:tab pos="246379" algn="l"/>
                <a:tab pos="247015" algn="l"/>
              </a:tabLst>
            </a:pPr>
            <a:r>
              <a:rPr sz="1300" spc="-5" dirty="0">
                <a:solidFill>
                  <a:srgbClr val="0070C0"/>
                </a:solidFill>
                <a:latin typeface="Arial"/>
                <a:cs typeface="Arial"/>
              </a:rPr>
              <a:t>Do</a:t>
            </a:r>
            <a:r>
              <a:rPr sz="1300" spc="-10" dirty="0">
                <a:solidFill>
                  <a:srgbClr val="0070C0"/>
                </a:solidFill>
                <a:latin typeface="Arial"/>
                <a:cs typeface="Arial"/>
              </a:rPr>
              <a:t> </a:t>
            </a:r>
            <a:r>
              <a:rPr sz="1300" spc="-5" dirty="0">
                <a:solidFill>
                  <a:srgbClr val="0070C0"/>
                </a:solidFill>
                <a:latin typeface="Arial"/>
                <a:cs typeface="Arial"/>
              </a:rPr>
              <a:t>not</a:t>
            </a:r>
            <a:r>
              <a:rPr sz="1300" spc="-10" dirty="0">
                <a:solidFill>
                  <a:srgbClr val="0070C0"/>
                </a:solidFill>
                <a:latin typeface="Arial"/>
                <a:cs typeface="Arial"/>
              </a:rPr>
              <a:t> </a:t>
            </a:r>
            <a:r>
              <a:rPr sz="1300" spc="-5" dirty="0">
                <a:solidFill>
                  <a:srgbClr val="0070C0"/>
                </a:solidFill>
                <a:latin typeface="Arial"/>
                <a:cs typeface="Arial"/>
              </a:rPr>
              <a:t>use</a:t>
            </a:r>
            <a:r>
              <a:rPr sz="1300" spc="-10" dirty="0">
                <a:solidFill>
                  <a:srgbClr val="0070C0"/>
                </a:solidFill>
                <a:latin typeface="Arial"/>
                <a:cs typeface="Arial"/>
              </a:rPr>
              <a:t> </a:t>
            </a:r>
            <a:r>
              <a:rPr sz="1300" spc="-5" dirty="0">
                <a:solidFill>
                  <a:srgbClr val="0070C0"/>
                </a:solidFill>
                <a:latin typeface="Arial"/>
                <a:cs typeface="Arial"/>
              </a:rPr>
              <a:t>MHS logos</a:t>
            </a:r>
            <a:r>
              <a:rPr sz="1300" spc="-10" dirty="0">
                <a:solidFill>
                  <a:srgbClr val="0070C0"/>
                </a:solidFill>
                <a:latin typeface="Arial"/>
                <a:cs typeface="Arial"/>
              </a:rPr>
              <a:t> </a:t>
            </a:r>
            <a:r>
              <a:rPr sz="1300" spc="-5" dirty="0">
                <a:solidFill>
                  <a:srgbClr val="0070C0"/>
                </a:solidFill>
                <a:latin typeface="Arial"/>
                <a:cs typeface="Arial"/>
              </a:rPr>
              <a:t>or</a:t>
            </a:r>
            <a:r>
              <a:rPr sz="1300" spc="-10" dirty="0">
                <a:solidFill>
                  <a:srgbClr val="0070C0"/>
                </a:solidFill>
                <a:latin typeface="Arial"/>
                <a:cs typeface="Arial"/>
              </a:rPr>
              <a:t> </a:t>
            </a:r>
            <a:r>
              <a:rPr sz="1300" spc="-5" dirty="0">
                <a:solidFill>
                  <a:srgbClr val="0070C0"/>
                </a:solidFill>
                <a:latin typeface="Arial"/>
                <a:cs typeface="Arial"/>
              </a:rPr>
              <a:t>trademarks</a:t>
            </a:r>
            <a:r>
              <a:rPr sz="1300" spc="-10" dirty="0">
                <a:solidFill>
                  <a:srgbClr val="0070C0"/>
                </a:solidFill>
                <a:latin typeface="Arial"/>
                <a:cs typeface="Arial"/>
              </a:rPr>
              <a:t> </a:t>
            </a:r>
            <a:r>
              <a:rPr sz="1300" spc="-5" dirty="0">
                <a:solidFill>
                  <a:srgbClr val="0070C0"/>
                </a:solidFill>
                <a:latin typeface="Arial"/>
                <a:cs typeface="Arial"/>
              </a:rPr>
              <a:t>on</a:t>
            </a:r>
            <a:r>
              <a:rPr sz="1300" spc="-15" dirty="0">
                <a:solidFill>
                  <a:srgbClr val="0070C0"/>
                </a:solidFill>
                <a:latin typeface="Arial"/>
                <a:cs typeface="Arial"/>
              </a:rPr>
              <a:t> </a:t>
            </a:r>
            <a:r>
              <a:rPr sz="1300" spc="-5" dirty="0">
                <a:solidFill>
                  <a:srgbClr val="0070C0"/>
                </a:solidFill>
                <a:latin typeface="Arial"/>
                <a:cs typeface="Arial"/>
              </a:rPr>
              <a:t>your</a:t>
            </a:r>
            <a:r>
              <a:rPr sz="1300" spc="-15" dirty="0">
                <a:solidFill>
                  <a:srgbClr val="0070C0"/>
                </a:solidFill>
                <a:latin typeface="Arial"/>
                <a:cs typeface="Arial"/>
              </a:rPr>
              <a:t> </a:t>
            </a:r>
            <a:r>
              <a:rPr sz="1300" spc="-5" dirty="0">
                <a:solidFill>
                  <a:srgbClr val="0070C0"/>
                </a:solidFill>
                <a:latin typeface="Arial"/>
                <a:cs typeface="Arial"/>
              </a:rPr>
              <a:t>personal</a:t>
            </a:r>
            <a:r>
              <a:rPr sz="1300" spc="-15" dirty="0">
                <a:solidFill>
                  <a:srgbClr val="0070C0"/>
                </a:solidFill>
                <a:latin typeface="Arial"/>
                <a:cs typeface="Arial"/>
              </a:rPr>
              <a:t> </a:t>
            </a:r>
            <a:r>
              <a:rPr sz="1300" spc="-5" dirty="0" smtClean="0">
                <a:solidFill>
                  <a:srgbClr val="0070C0"/>
                </a:solidFill>
                <a:latin typeface="Arial"/>
                <a:cs typeface="Arial"/>
              </a:rPr>
              <a:t>posts</a:t>
            </a:r>
            <a:r>
              <a:rPr lang="en-US" sz="1300" spc="-5" dirty="0" smtClean="0">
                <a:solidFill>
                  <a:srgbClr val="0070C0"/>
                </a:solidFill>
                <a:latin typeface="Arial"/>
                <a:cs typeface="Arial"/>
              </a:rPr>
              <a:t> on any social medial platform</a:t>
            </a:r>
            <a:r>
              <a:rPr sz="1300" spc="-5" dirty="0" smtClean="0">
                <a:solidFill>
                  <a:srgbClr val="0070C0"/>
                </a:solidFill>
                <a:latin typeface="Arial"/>
                <a:cs typeface="Arial"/>
              </a:rPr>
              <a:t>.</a:t>
            </a:r>
            <a:endParaRPr sz="1300" dirty="0">
              <a:solidFill>
                <a:srgbClr val="0070C0"/>
              </a:solidFill>
              <a:latin typeface="Arial"/>
              <a:cs typeface="Arial"/>
            </a:endParaRPr>
          </a:p>
          <a:p>
            <a:pPr marL="246379" marR="5080" indent="-234315">
              <a:lnSpc>
                <a:spcPct val="100000"/>
              </a:lnSpc>
              <a:spcBef>
                <a:spcPts val="290"/>
              </a:spcBef>
              <a:buChar char="•"/>
              <a:tabLst>
                <a:tab pos="246379" algn="l"/>
                <a:tab pos="247015" algn="l"/>
              </a:tabLst>
            </a:pPr>
            <a:r>
              <a:rPr sz="1300" spc="-5" dirty="0">
                <a:solidFill>
                  <a:srgbClr val="0070C0"/>
                </a:solidFill>
                <a:latin typeface="Arial"/>
                <a:cs typeface="Arial"/>
              </a:rPr>
              <a:t>Refrain from friending patients.</a:t>
            </a:r>
            <a:r>
              <a:rPr sz="1300" dirty="0">
                <a:solidFill>
                  <a:srgbClr val="0070C0"/>
                </a:solidFill>
                <a:latin typeface="Arial"/>
                <a:cs typeface="Arial"/>
              </a:rPr>
              <a:t> </a:t>
            </a:r>
            <a:r>
              <a:rPr sz="1300" spc="-5" dirty="0">
                <a:solidFill>
                  <a:srgbClr val="0070C0"/>
                </a:solidFill>
                <a:latin typeface="Arial"/>
                <a:cs typeface="Arial"/>
              </a:rPr>
              <a:t>Employees should keep their personal and professional life separate.</a:t>
            </a:r>
            <a:r>
              <a:rPr sz="1300" dirty="0">
                <a:solidFill>
                  <a:srgbClr val="0070C0"/>
                </a:solidFill>
                <a:latin typeface="Arial"/>
                <a:cs typeface="Arial"/>
              </a:rPr>
              <a:t> </a:t>
            </a:r>
            <a:r>
              <a:rPr sz="1300" spc="-5" dirty="0">
                <a:solidFill>
                  <a:srgbClr val="0070C0"/>
                </a:solidFill>
                <a:latin typeface="Arial"/>
                <a:cs typeface="Arial"/>
              </a:rPr>
              <a:t>Befriending and </a:t>
            </a:r>
            <a:r>
              <a:rPr sz="1300" spc="-320" dirty="0">
                <a:solidFill>
                  <a:srgbClr val="0070C0"/>
                </a:solidFill>
                <a:latin typeface="Arial"/>
                <a:cs typeface="Arial"/>
              </a:rPr>
              <a:t> </a:t>
            </a:r>
            <a:r>
              <a:rPr sz="1300" spc="-5" dirty="0">
                <a:solidFill>
                  <a:srgbClr val="0070C0"/>
                </a:solidFill>
                <a:latin typeface="Arial"/>
                <a:cs typeface="Arial"/>
              </a:rPr>
              <a:t>interacting</a:t>
            </a:r>
            <a:r>
              <a:rPr sz="1300" spc="-25" dirty="0">
                <a:solidFill>
                  <a:srgbClr val="0070C0"/>
                </a:solidFill>
                <a:latin typeface="Arial"/>
                <a:cs typeface="Arial"/>
              </a:rPr>
              <a:t> </a:t>
            </a:r>
            <a:r>
              <a:rPr sz="1300" spc="-5" dirty="0">
                <a:solidFill>
                  <a:srgbClr val="0070C0"/>
                </a:solidFill>
                <a:latin typeface="Arial"/>
                <a:cs typeface="Arial"/>
              </a:rPr>
              <a:t>with patients online</a:t>
            </a:r>
            <a:r>
              <a:rPr sz="1300" spc="-20" dirty="0">
                <a:solidFill>
                  <a:srgbClr val="0070C0"/>
                </a:solidFill>
                <a:latin typeface="Arial"/>
                <a:cs typeface="Arial"/>
              </a:rPr>
              <a:t> </a:t>
            </a:r>
            <a:r>
              <a:rPr sz="1300" spc="-5" dirty="0">
                <a:solidFill>
                  <a:srgbClr val="0070C0"/>
                </a:solidFill>
                <a:latin typeface="Arial"/>
                <a:cs typeface="Arial"/>
              </a:rPr>
              <a:t>can result in accidental</a:t>
            </a:r>
            <a:r>
              <a:rPr sz="1300" spc="-20" dirty="0">
                <a:solidFill>
                  <a:srgbClr val="0070C0"/>
                </a:solidFill>
                <a:latin typeface="Arial"/>
                <a:cs typeface="Arial"/>
              </a:rPr>
              <a:t> </a:t>
            </a:r>
            <a:r>
              <a:rPr sz="1300" spc="-5" dirty="0">
                <a:solidFill>
                  <a:srgbClr val="0070C0"/>
                </a:solidFill>
                <a:latin typeface="Arial"/>
                <a:cs typeface="Arial"/>
              </a:rPr>
              <a:t>disclosure</a:t>
            </a:r>
            <a:r>
              <a:rPr sz="1300" spc="-20" dirty="0">
                <a:solidFill>
                  <a:srgbClr val="0070C0"/>
                </a:solidFill>
                <a:latin typeface="Arial"/>
                <a:cs typeface="Arial"/>
              </a:rPr>
              <a:t> </a:t>
            </a:r>
            <a:r>
              <a:rPr sz="1300" spc="-5" dirty="0">
                <a:solidFill>
                  <a:srgbClr val="0070C0"/>
                </a:solidFill>
                <a:latin typeface="Arial"/>
                <a:cs typeface="Arial"/>
              </a:rPr>
              <a:t>of PHI.</a:t>
            </a:r>
            <a:endParaRPr sz="1300" dirty="0">
              <a:solidFill>
                <a:srgbClr val="0070C0"/>
              </a:solidFill>
              <a:latin typeface="Arial"/>
              <a:cs typeface="Arial"/>
            </a:endParaRPr>
          </a:p>
          <a:p>
            <a:pPr marL="246379" marR="560705" indent="-234315">
              <a:spcBef>
                <a:spcPts val="285"/>
              </a:spcBef>
              <a:buFontTx/>
              <a:buChar char="•"/>
              <a:tabLst>
                <a:tab pos="246379" algn="l"/>
                <a:tab pos="247015" algn="l"/>
              </a:tabLst>
            </a:pPr>
            <a:r>
              <a:rPr lang="en-US" sz="1300" spc="-5" dirty="0">
                <a:solidFill>
                  <a:srgbClr val="0070C0"/>
                </a:solidFill>
                <a:latin typeface="Arial"/>
                <a:cs typeface="Arial"/>
              </a:rPr>
              <a:t>Researching patient on any social medial platform to identify health or social concerns, can result in inaccurate information and have a negative effect on the patient care.</a:t>
            </a:r>
            <a:endParaRPr lang="en-US" sz="1300" dirty="0">
              <a:solidFill>
                <a:srgbClr val="0070C0"/>
              </a:solidFill>
              <a:latin typeface="Arial"/>
              <a:cs typeface="Arial"/>
            </a:endParaRPr>
          </a:p>
          <a:p>
            <a:pPr marL="246379" marR="560705" indent="-234315">
              <a:lnSpc>
                <a:spcPct val="100000"/>
              </a:lnSpc>
              <a:spcBef>
                <a:spcPts val="285"/>
              </a:spcBef>
              <a:buChar char="•"/>
              <a:tabLst>
                <a:tab pos="246379" algn="l"/>
                <a:tab pos="247015" algn="l"/>
              </a:tabLst>
            </a:pPr>
            <a:r>
              <a:rPr sz="1300" spc="-5" dirty="0" smtClean="0">
                <a:solidFill>
                  <a:srgbClr val="0070C0"/>
                </a:solidFill>
                <a:latin typeface="Arial"/>
                <a:cs typeface="Arial"/>
              </a:rPr>
              <a:t>Failure </a:t>
            </a:r>
            <a:r>
              <a:rPr sz="1300" spc="-5" dirty="0">
                <a:solidFill>
                  <a:srgbClr val="0070C0"/>
                </a:solidFill>
                <a:latin typeface="Arial"/>
                <a:cs typeface="Arial"/>
              </a:rPr>
              <a:t>to follow the Social Networking Policy may result in corrective action, up </a:t>
            </a:r>
            <a:r>
              <a:rPr sz="1300" dirty="0">
                <a:solidFill>
                  <a:srgbClr val="0070C0"/>
                </a:solidFill>
                <a:latin typeface="Arial"/>
                <a:cs typeface="Arial"/>
              </a:rPr>
              <a:t>to </a:t>
            </a:r>
            <a:r>
              <a:rPr sz="1300" spc="-5" dirty="0">
                <a:solidFill>
                  <a:srgbClr val="0070C0"/>
                </a:solidFill>
                <a:latin typeface="Arial"/>
                <a:cs typeface="Arial"/>
              </a:rPr>
              <a:t>and including termination of </a:t>
            </a:r>
            <a:r>
              <a:rPr sz="1300" spc="-320" dirty="0">
                <a:solidFill>
                  <a:srgbClr val="0070C0"/>
                </a:solidFill>
                <a:latin typeface="Arial"/>
                <a:cs typeface="Arial"/>
              </a:rPr>
              <a:t> </a:t>
            </a:r>
            <a:r>
              <a:rPr sz="1300" spc="-5" dirty="0">
                <a:solidFill>
                  <a:srgbClr val="0070C0"/>
                </a:solidFill>
                <a:latin typeface="Arial"/>
                <a:cs typeface="Arial"/>
              </a:rPr>
              <a:t>employment</a:t>
            </a:r>
            <a:r>
              <a:rPr sz="1300" spc="-5" dirty="0" smtClean="0">
                <a:solidFill>
                  <a:srgbClr val="0070C0"/>
                </a:solidFill>
                <a:latin typeface="Arial"/>
                <a:cs typeface="Arial"/>
              </a:rPr>
              <a:t>.</a:t>
            </a:r>
            <a:r>
              <a:rPr lang="en-US" sz="1300" spc="-5" dirty="0">
                <a:solidFill>
                  <a:srgbClr val="0070C0"/>
                </a:solidFill>
                <a:latin typeface="Arial"/>
                <a:cs typeface="Arial"/>
              </a:rPr>
              <a:t> </a:t>
            </a:r>
            <a:endParaRPr lang="en-US" sz="1300" spc="-5" dirty="0" smtClean="0">
              <a:solidFill>
                <a:srgbClr val="0070C0"/>
              </a:solidFill>
              <a:latin typeface="Arial"/>
              <a:cs typeface="Arial"/>
            </a:endParaRPr>
          </a:p>
          <a:p>
            <a:pPr marL="12064" marR="560705">
              <a:lnSpc>
                <a:spcPct val="100000"/>
              </a:lnSpc>
              <a:spcBef>
                <a:spcPts val="285"/>
              </a:spcBef>
              <a:tabLst>
                <a:tab pos="246379" algn="l"/>
                <a:tab pos="247015" algn="l"/>
              </a:tabLst>
            </a:pPr>
            <a:r>
              <a:rPr lang="en-US" sz="1300" spc="-5" dirty="0" smtClean="0">
                <a:solidFill>
                  <a:srgbClr val="0070C0"/>
                </a:solidFill>
                <a:latin typeface="Arial"/>
                <a:cs typeface="Arial"/>
              </a:rPr>
              <a:t>Policy:  </a:t>
            </a:r>
            <a:r>
              <a:rPr lang="en-US" sz="1100" spc="-5" dirty="0" smtClean="0">
                <a:solidFill>
                  <a:srgbClr val="0070C0"/>
                </a:solidFill>
                <a:latin typeface="Arial"/>
                <a:cs typeface="Arial"/>
                <a:hlinkClick r:id="rId2"/>
              </a:rPr>
              <a:t>https</a:t>
            </a:r>
            <a:r>
              <a:rPr lang="en-US" sz="1100" spc="-5" dirty="0">
                <a:solidFill>
                  <a:srgbClr val="0070C0"/>
                </a:solidFill>
                <a:latin typeface="Arial"/>
                <a:cs typeface="Arial"/>
                <a:hlinkClick r:id="rId2"/>
              </a:rPr>
              <a:t>://</a:t>
            </a:r>
            <a:r>
              <a:rPr lang="en-US" sz="1100" spc="-5" dirty="0" smtClean="0">
                <a:solidFill>
                  <a:srgbClr val="0070C0"/>
                </a:solidFill>
                <a:latin typeface="Arial"/>
                <a:cs typeface="Arial"/>
                <a:hlinkClick r:id="rId2"/>
              </a:rPr>
              <a:t>mhsintranet/3051770a-4fda-43c2-9ca8-7fbcc2e75514/PoliciesAndProcedures.ashx?sn=12_2020-01-09_10-53-18-</a:t>
            </a:r>
            <a:r>
              <a:rPr lang="en-US" sz="1100" spc="-5" dirty="0" smtClean="0">
                <a:solidFill>
                  <a:srgbClr val="0164A3"/>
                </a:solidFill>
                <a:latin typeface="Arial"/>
                <a:cs typeface="Arial"/>
                <a:hlinkClick r:id="rId2"/>
              </a:rPr>
              <a:t>AM</a:t>
            </a:r>
            <a:endParaRPr lang="en-US" sz="1100" spc="-5" dirty="0" smtClean="0">
              <a:solidFill>
                <a:srgbClr val="0164A3"/>
              </a:solidFill>
              <a:latin typeface="Arial"/>
              <a:cs typeface="Arial"/>
            </a:endParaRPr>
          </a:p>
          <a:p>
            <a:pPr>
              <a:lnSpc>
                <a:spcPct val="100000"/>
              </a:lnSpc>
              <a:spcBef>
                <a:spcPts val="50"/>
              </a:spcBef>
              <a:buClr>
                <a:srgbClr val="0164A3"/>
              </a:buClr>
            </a:pPr>
            <a:endParaRPr sz="1300" dirty="0">
              <a:latin typeface="Arial"/>
              <a:cs typeface="Arial"/>
            </a:endParaRPr>
          </a:p>
          <a:p>
            <a:pPr marL="12700">
              <a:lnSpc>
                <a:spcPct val="100000"/>
              </a:lnSpc>
            </a:pPr>
            <a:r>
              <a:rPr sz="1300" b="1" u="sng" spc="-10" dirty="0">
                <a:solidFill>
                  <a:srgbClr val="0164A3"/>
                </a:solidFill>
                <a:uFill>
                  <a:solidFill>
                    <a:srgbClr val="0064A2"/>
                  </a:solidFill>
                </a:uFill>
                <a:latin typeface="Arial"/>
                <a:cs typeface="Arial"/>
              </a:rPr>
              <a:t>Photography</a:t>
            </a:r>
            <a:r>
              <a:rPr sz="1300" b="1" u="sng" spc="-20" dirty="0">
                <a:solidFill>
                  <a:srgbClr val="0164A3"/>
                </a:solidFill>
                <a:uFill>
                  <a:solidFill>
                    <a:srgbClr val="0064A2"/>
                  </a:solidFill>
                </a:uFill>
                <a:latin typeface="Arial"/>
                <a:cs typeface="Arial"/>
              </a:rPr>
              <a:t> </a:t>
            </a:r>
            <a:r>
              <a:rPr sz="1300" b="1" u="sng" spc="-5" dirty="0">
                <a:solidFill>
                  <a:srgbClr val="0164A3"/>
                </a:solidFill>
                <a:uFill>
                  <a:solidFill>
                    <a:srgbClr val="0064A2"/>
                  </a:solidFill>
                </a:uFill>
                <a:latin typeface="Arial"/>
                <a:cs typeface="Arial"/>
              </a:rPr>
              <a:t>and</a:t>
            </a:r>
            <a:r>
              <a:rPr sz="1300" b="1" u="sng" spc="-20" dirty="0">
                <a:solidFill>
                  <a:srgbClr val="0164A3"/>
                </a:solidFill>
                <a:uFill>
                  <a:solidFill>
                    <a:srgbClr val="0064A2"/>
                  </a:solidFill>
                </a:uFill>
                <a:latin typeface="Arial"/>
                <a:cs typeface="Arial"/>
              </a:rPr>
              <a:t> </a:t>
            </a:r>
            <a:r>
              <a:rPr sz="1300" b="1" u="sng" spc="-10" dirty="0">
                <a:solidFill>
                  <a:srgbClr val="0164A3"/>
                </a:solidFill>
                <a:uFill>
                  <a:solidFill>
                    <a:srgbClr val="0064A2"/>
                  </a:solidFill>
                </a:uFill>
                <a:latin typeface="Arial"/>
                <a:cs typeface="Arial"/>
              </a:rPr>
              <a:t>Recording</a:t>
            </a:r>
            <a:endParaRPr sz="1300" dirty="0">
              <a:latin typeface="Arial"/>
              <a:cs typeface="Arial"/>
            </a:endParaRPr>
          </a:p>
          <a:p>
            <a:pPr marL="355600" marR="85090" indent="-342900">
              <a:lnSpc>
                <a:spcPct val="100000"/>
              </a:lnSpc>
              <a:spcBef>
                <a:spcPts val="290"/>
              </a:spcBef>
              <a:buChar char="•"/>
              <a:tabLst>
                <a:tab pos="354965" algn="l"/>
                <a:tab pos="355600" algn="l"/>
              </a:tabLst>
            </a:pPr>
            <a:r>
              <a:rPr sz="1300" spc="-5" dirty="0" smtClean="0">
                <a:solidFill>
                  <a:srgbClr val="0164A3"/>
                </a:solidFill>
                <a:latin typeface="Arial"/>
                <a:cs typeface="Arial"/>
              </a:rPr>
              <a:t>MHS </a:t>
            </a:r>
            <a:r>
              <a:rPr sz="1300" spc="-5" dirty="0">
                <a:solidFill>
                  <a:srgbClr val="0164A3"/>
                </a:solidFill>
                <a:latin typeface="Arial"/>
                <a:cs typeface="Arial"/>
              </a:rPr>
              <a:t>has </a:t>
            </a:r>
            <a:r>
              <a:rPr sz="1300" dirty="0">
                <a:solidFill>
                  <a:srgbClr val="0164A3"/>
                </a:solidFill>
                <a:latin typeface="Arial"/>
                <a:cs typeface="Arial"/>
              </a:rPr>
              <a:t>a </a:t>
            </a:r>
            <a:r>
              <a:rPr sz="1300" spc="-5" dirty="0">
                <a:solidFill>
                  <a:srgbClr val="0164A3"/>
                </a:solidFill>
                <a:latin typeface="Arial"/>
                <a:cs typeface="Arial"/>
              </a:rPr>
              <a:t>policy titled, “Photography and Recording” that applies to all NMHS affiliates.</a:t>
            </a:r>
            <a:r>
              <a:rPr sz="1300" dirty="0">
                <a:solidFill>
                  <a:srgbClr val="0164A3"/>
                </a:solidFill>
                <a:latin typeface="Arial"/>
                <a:cs typeface="Arial"/>
              </a:rPr>
              <a:t> In </a:t>
            </a:r>
            <a:r>
              <a:rPr sz="1300" spc="-5" dirty="0">
                <a:solidFill>
                  <a:srgbClr val="0164A3"/>
                </a:solidFill>
                <a:latin typeface="Arial"/>
                <a:cs typeface="Arial"/>
              </a:rPr>
              <a:t>general, photography </a:t>
            </a:r>
            <a:r>
              <a:rPr sz="1300" dirty="0">
                <a:solidFill>
                  <a:srgbClr val="0164A3"/>
                </a:solidFill>
                <a:latin typeface="Arial"/>
                <a:cs typeface="Arial"/>
              </a:rPr>
              <a:t> </a:t>
            </a:r>
            <a:r>
              <a:rPr sz="1300" spc="-5" dirty="0">
                <a:solidFill>
                  <a:srgbClr val="0164A3"/>
                </a:solidFill>
                <a:latin typeface="Arial"/>
                <a:cs typeface="Arial"/>
              </a:rPr>
              <a:t>and recording by </a:t>
            </a:r>
            <a:r>
              <a:rPr sz="1300" dirty="0">
                <a:solidFill>
                  <a:srgbClr val="0164A3"/>
                </a:solidFill>
                <a:latin typeface="Arial"/>
                <a:cs typeface="Arial"/>
              </a:rPr>
              <a:t>a </a:t>
            </a:r>
            <a:r>
              <a:rPr sz="1300" spc="-5" dirty="0">
                <a:solidFill>
                  <a:srgbClr val="0164A3"/>
                </a:solidFill>
                <a:latin typeface="Arial"/>
                <a:cs typeface="Arial"/>
              </a:rPr>
              <a:t>patient or </a:t>
            </a:r>
            <a:r>
              <a:rPr sz="1300" dirty="0">
                <a:solidFill>
                  <a:srgbClr val="0164A3"/>
                </a:solidFill>
                <a:latin typeface="Arial"/>
                <a:cs typeface="Arial"/>
              </a:rPr>
              <a:t>visitor </a:t>
            </a:r>
            <a:r>
              <a:rPr sz="1300" spc="-5" dirty="0">
                <a:solidFill>
                  <a:srgbClr val="0164A3"/>
                </a:solidFill>
                <a:latin typeface="Arial"/>
                <a:cs typeface="Arial"/>
              </a:rPr>
              <a:t>is permitted if it does not interfere with patient care.</a:t>
            </a:r>
            <a:r>
              <a:rPr sz="1300" dirty="0">
                <a:solidFill>
                  <a:srgbClr val="0164A3"/>
                </a:solidFill>
                <a:latin typeface="Arial"/>
                <a:cs typeface="Arial"/>
              </a:rPr>
              <a:t> </a:t>
            </a:r>
            <a:r>
              <a:rPr sz="1300" spc="-5" dirty="0">
                <a:solidFill>
                  <a:srgbClr val="0164A3"/>
                </a:solidFill>
                <a:latin typeface="Arial"/>
                <a:cs typeface="Arial"/>
              </a:rPr>
              <a:t>However, photography and </a:t>
            </a:r>
            <a:r>
              <a:rPr sz="1300" spc="-320" dirty="0">
                <a:solidFill>
                  <a:srgbClr val="0164A3"/>
                </a:solidFill>
                <a:latin typeface="Arial"/>
                <a:cs typeface="Arial"/>
              </a:rPr>
              <a:t> </a:t>
            </a:r>
            <a:r>
              <a:rPr sz="1300" spc="-5" dirty="0">
                <a:solidFill>
                  <a:srgbClr val="0164A3"/>
                </a:solidFill>
                <a:latin typeface="Arial"/>
                <a:cs typeface="Arial"/>
              </a:rPr>
              <a:t>recording of </a:t>
            </a:r>
            <a:r>
              <a:rPr sz="1300" dirty="0">
                <a:solidFill>
                  <a:srgbClr val="0164A3"/>
                </a:solidFill>
                <a:latin typeface="Arial"/>
                <a:cs typeface="Arial"/>
              </a:rPr>
              <a:t>a </a:t>
            </a:r>
            <a:r>
              <a:rPr sz="1300" spc="-5" dirty="0">
                <a:solidFill>
                  <a:srgbClr val="0164A3"/>
                </a:solidFill>
                <a:latin typeface="Arial"/>
                <a:cs typeface="Arial"/>
              </a:rPr>
              <a:t>provider/staff without his/her knowledge is prohibited per the policy.</a:t>
            </a:r>
            <a:r>
              <a:rPr sz="1300" dirty="0">
                <a:solidFill>
                  <a:srgbClr val="0164A3"/>
                </a:solidFill>
                <a:latin typeface="Arial"/>
                <a:cs typeface="Arial"/>
              </a:rPr>
              <a:t> </a:t>
            </a:r>
            <a:r>
              <a:rPr sz="1300" spc="-5" dirty="0">
                <a:solidFill>
                  <a:srgbClr val="0164A3"/>
                </a:solidFill>
                <a:latin typeface="Arial"/>
                <a:cs typeface="Arial"/>
              </a:rPr>
              <a:t>You have the right to stop </a:t>
            </a:r>
            <a:r>
              <a:rPr sz="1300" spc="-5" dirty="0" smtClean="0">
                <a:solidFill>
                  <a:srgbClr val="0164A3"/>
                </a:solidFill>
                <a:latin typeface="Arial"/>
                <a:cs typeface="Arial"/>
              </a:rPr>
              <a:t>recording</a:t>
            </a:r>
            <a:r>
              <a:rPr sz="1300" spc="-20" dirty="0" smtClean="0">
                <a:solidFill>
                  <a:srgbClr val="0164A3"/>
                </a:solidFill>
                <a:latin typeface="Arial"/>
                <a:cs typeface="Arial"/>
              </a:rPr>
              <a:t> </a:t>
            </a:r>
            <a:r>
              <a:rPr sz="1300" spc="-5" dirty="0">
                <a:solidFill>
                  <a:srgbClr val="0164A3"/>
                </a:solidFill>
                <a:latin typeface="Arial"/>
                <a:cs typeface="Arial"/>
              </a:rPr>
              <a:t>or</a:t>
            </a:r>
            <a:r>
              <a:rPr sz="1300" dirty="0">
                <a:solidFill>
                  <a:srgbClr val="0164A3"/>
                </a:solidFill>
                <a:latin typeface="Arial"/>
                <a:cs typeface="Arial"/>
              </a:rPr>
              <a:t> </a:t>
            </a:r>
            <a:r>
              <a:rPr sz="1300" spc="-5" dirty="0">
                <a:solidFill>
                  <a:srgbClr val="0164A3"/>
                </a:solidFill>
                <a:latin typeface="Arial"/>
                <a:cs typeface="Arial"/>
              </a:rPr>
              <a:t>taking</a:t>
            </a:r>
            <a:r>
              <a:rPr sz="1300" spc="-15" dirty="0">
                <a:solidFill>
                  <a:srgbClr val="0164A3"/>
                </a:solidFill>
                <a:latin typeface="Arial"/>
                <a:cs typeface="Arial"/>
              </a:rPr>
              <a:t> </a:t>
            </a:r>
            <a:r>
              <a:rPr sz="1300" spc="-5" dirty="0">
                <a:solidFill>
                  <a:srgbClr val="0164A3"/>
                </a:solidFill>
                <a:latin typeface="Arial"/>
                <a:cs typeface="Arial"/>
              </a:rPr>
              <a:t>photographs</a:t>
            </a:r>
            <a:r>
              <a:rPr sz="1300" spc="-15" dirty="0">
                <a:solidFill>
                  <a:srgbClr val="0164A3"/>
                </a:solidFill>
                <a:latin typeface="Arial"/>
                <a:cs typeface="Arial"/>
              </a:rPr>
              <a:t> </a:t>
            </a:r>
            <a:r>
              <a:rPr sz="1300" spc="-5" dirty="0">
                <a:solidFill>
                  <a:srgbClr val="0164A3"/>
                </a:solidFill>
                <a:latin typeface="Arial"/>
                <a:cs typeface="Arial"/>
              </a:rPr>
              <a:t>if</a:t>
            </a:r>
            <a:r>
              <a:rPr sz="1300" dirty="0">
                <a:solidFill>
                  <a:srgbClr val="0164A3"/>
                </a:solidFill>
                <a:latin typeface="Arial"/>
                <a:cs typeface="Arial"/>
              </a:rPr>
              <a:t> </a:t>
            </a:r>
            <a:r>
              <a:rPr sz="1300" spc="-5" dirty="0">
                <a:solidFill>
                  <a:srgbClr val="0164A3"/>
                </a:solidFill>
                <a:latin typeface="Arial"/>
                <a:cs typeface="Arial"/>
              </a:rPr>
              <a:t>you</a:t>
            </a:r>
            <a:r>
              <a:rPr sz="1300" dirty="0">
                <a:solidFill>
                  <a:srgbClr val="0164A3"/>
                </a:solidFill>
                <a:latin typeface="Arial"/>
                <a:cs typeface="Arial"/>
              </a:rPr>
              <a:t> </a:t>
            </a:r>
            <a:r>
              <a:rPr sz="1300" spc="-5" dirty="0">
                <a:solidFill>
                  <a:srgbClr val="0164A3"/>
                </a:solidFill>
                <a:latin typeface="Arial"/>
                <a:cs typeface="Arial"/>
              </a:rPr>
              <a:t>have not given permission</a:t>
            </a:r>
            <a:r>
              <a:rPr sz="1300" spc="-20" dirty="0">
                <a:solidFill>
                  <a:srgbClr val="0164A3"/>
                </a:solidFill>
                <a:latin typeface="Arial"/>
                <a:cs typeface="Arial"/>
              </a:rPr>
              <a:t> </a:t>
            </a:r>
            <a:r>
              <a:rPr sz="1300" spc="-5" dirty="0">
                <a:solidFill>
                  <a:srgbClr val="0164A3"/>
                </a:solidFill>
                <a:latin typeface="Arial"/>
                <a:cs typeface="Arial"/>
              </a:rPr>
              <a:t>to</a:t>
            </a:r>
            <a:r>
              <a:rPr sz="1300" spc="-10" dirty="0">
                <a:solidFill>
                  <a:srgbClr val="0164A3"/>
                </a:solidFill>
                <a:latin typeface="Arial"/>
                <a:cs typeface="Arial"/>
              </a:rPr>
              <a:t> </a:t>
            </a:r>
            <a:r>
              <a:rPr sz="1300" spc="-5" dirty="0">
                <a:solidFill>
                  <a:srgbClr val="0164A3"/>
                </a:solidFill>
                <a:latin typeface="Arial"/>
                <a:cs typeface="Arial"/>
              </a:rPr>
              <a:t>do so</a:t>
            </a:r>
            <a:r>
              <a:rPr sz="1300" spc="-5" dirty="0" smtClean="0">
                <a:solidFill>
                  <a:srgbClr val="0164A3"/>
                </a:solidFill>
                <a:latin typeface="Arial"/>
                <a:cs typeface="Arial"/>
              </a:rPr>
              <a:t>.</a:t>
            </a:r>
            <a:r>
              <a:rPr lang="en-US" sz="1300" spc="-5" dirty="0">
                <a:solidFill>
                  <a:srgbClr val="0164A3"/>
                </a:solidFill>
                <a:latin typeface="Arial"/>
                <a:cs typeface="Arial"/>
              </a:rPr>
              <a:t> </a:t>
            </a:r>
            <a:endParaRPr sz="1300" dirty="0">
              <a:latin typeface="Arial"/>
              <a:cs typeface="Arial"/>
            </a:endParaRPr>
          </a:p>
          <a:p>
            <a:pPr marL="355600" marR="45720" indent="-342900">
              <a:lnSpc>
                <a:spcPct val="100000"/>
              </a:lnSpc>
              <a:buChar char="•"/>
              <a:tabLst>
                <a:tab pos="354965" algn="l"/>
                <a:tab pos="355600" algn="l"/>
              </a:tabLst>
            </a:pPr>
            <a:r>
              <a:rPr sz="1300" spc="-5" dirty="0">
                <a:solidFill>
                  <a:srgbClr val="0164A3"/>
                </a:solidFill>
                <a:latin typeface="Arial"/>
                <a:cs typeface="Arial"/>
              </a:rPr>
              <a:t>The policy allows providers and staff to utilize photography and recordings </a:t>
            </a:r>
            <a:r>
              <a:rPr sz="1300" dirty="0">
                <a:solidFill>
                  <a:srgbClr val="0164A3"/>
                </a:solidFill>
                <a:latin typeface="Arial"/>
                <a:cs typeface="Arial"/>
              </a:rPr>
              <a:t>for </a:t>
            </a:r>
            <a:r>
              <a:rPr sz="1300" spc="-5" dirty="0">
                <a:solidFill>
                  <a:srgbClr val="0164A3"/>
                </a:solidFill>
                <a:latin typeface="Arial"/>
                <a:cs typeface="Arial"/>
              </a:rPr>
              <a:t>purposes of identification, patient care </a:t>
            </a:r>
            <a:r>
              <a:rPr sz="1300" spc="-320" dirty="0">
                <a:solidFill>
                  <a:srgbClr val="0164A3"/>
                </a:solidFill>
                <a:latin typeface="Arial"/>
                <a:cs typeface="Arial"/>
              </a:rPr>
              <a:t> </a:t>
            </a:r>
            <a:r>
              <a:rPr sz="1300" spc="-5" dirty="0">
                <a:solidFill>
                  <a:srgbClr val="0164A3"/>
                </a:solidFill>
                <a:latin typeface="Arial"/>
                <a:cs typeface="Arial"/>
              </a:rPr>
              <a:t>and treatment, as long as it complies with the provisions in the policy.</a:t>
            </a:r>
            <a:r>
              <a:rPr sz="1300" dirty="0">
                <a:solidFill>
                  <a:srgbClr val="0164A3"/>
                </a:solidFill>
                <a:latin typeface="Arial"/>
                <a:cs typeface="Arial"/>
              </a:rPr>
              <a:t> </a:t>
            </a:r>
            <a:r>
              <a:rPr sz="1300" spc="-5" dirty="0">
                <a:solidFill>
                  <a:srgbClr val="0164A3"/>
                </a:solidFill>
                <a:latin typeface="Arial"/>
                <a:cs typeface="Arial"/>
              </a:rPr>
              <a:t>Personal cell phones or other personal </a:t>
            </a:r>
            <a:r>
              <a:rPr sz="1300" dirty="0">
                <a:solidFill>
                  <a:srgbClr val="0164A3"/>
                </a:solidFill>
                <a:latin typeface="Arial"/>
                <a:cs typeface="Arial"/>
              </a:rPr>
              <a:t> </a:t>
            </a:r>
            <a:r>
              <a:rPr sz="1300" spc="-5" dirty="0">
                <a:solidFill>
                  <a:srgbClr val="0164A3"/>
                </a:solidFill>
                <a:latin typeface="Arial"/>
                <a:cs typeface="Arial"/>
              </a:rPr>
              <a:t>recording</a:t>
            </a:r>
            <a:r>
              <a:rPr sz="1300" spc="-25" dirty="0">
                <a:solidFill>
                  <a:srgbClr val="0164A3"/>
                </a:solidFill>
                <a:latin typeface="Arial"/>
                <a:cs typeface="Arial"/>
              </a:rPr>
              <a:t> </a:t>
            </a:r>
            <a:r>
              <a:rPr sz="1300" spc="-5" dirty="0">
                <a:solidFill>
                  <a:srgbClr val="0164A3"/>
                </a:solidFill>
                <a:latin typeface="Arial"/>
                <a:cs typeface="Arial"/>
              </a:rPr>
              <a:t>devices should</a:t>
            </a:r>
            <a:r>
              <a:rPr sz="1300" spc="-20" dirty="0">
                <a:solidFill>
                  <a:srgbClr val="0164A3"/>
                </a:solidFill>
                <a:latin typeface="Arial"/>
                <a:cs typeface="Arial"/>
              </a:rPr>
              <a:t> </a:t>
            </a:r>
            <a:r>
              <a:rPr sz="1300" spc="-5" dirty="0">
                <a:solidFill>
                  <a:srgbClr val="0164A3"/>
                </a:solidFill>
                <a:latin typeface="Arial"/>
                <a:cs typeface="Arial"/>
              </a:rPr>
              <a:t>not be used.</a:t>
            </a:r>
            <a:r>
              <a:rPr sz="1300" spc="15" dirty="0">
                <a:solidFill>
                  <a:srgbClr val="0164A3"/>
                </a:solidFill>
                <a:latin typeface="Arial"/>
                <a:cs typeface="Arial"/>
              </a:rPr>
              <a:t> </a:t>
            </a:r>
            <a:r>
              <a:rPr sz="1300" spc="-5" dirty="0">
                <a:solidFill>
                  <a:srgbClr val="0164A3"/>
                </a:solidFill>
                <a:latin typeface="Arial"/>
                <a:cs typeface="Arial"/>
              </a:rPr>
              <a:t>Please review the policy</a:t>
            </a:r>
            <a:r>
              <a:rPr sz="1300" spc="-10" dirty="0">
                <a:solidFill>
                  <a:srgbClr val="0164A3"/>
                </a:solidFill>
                <a:latin typeface="Arial"/>
                <a:cs typeface="Arial"/>
              </a:rPr>
              <a:t> </a:t>
            </a:r>
            <a:r>
              <a:rPr sz="1300" spc="-5" dirty="0">
                <a:solidFill>
                  <a:srgbClr val="0164A3"/>
                </a:solidFill>
                <a:latin typeface="Arial"/>
                <a:cs typeface="Arial"/>
              </a:rPr>
              <a:t>for</a:t>
            </a:r>
            <a:r>
              <a:rPr sz="1300" spc="-10" dirty="0">
                <a:solidFill>
                  <a:srgbClr val="0164A3"/>
                </a:solidFill>
                <a:latin typeface="Arial"/>
                <a:cs typeface="Arial"/>
              </a:rPr>
              <a:t> </a:t>
            </a:r>
            <a:r>
              <a:rPr sz="1300" spc="-5" dirty="0">
                <a:solidFill>
                  <a:srgbClr val="0164A3"/>
                </a:solidFill>
                <a:latin typeface="Arial"/>
                <a:cs typeface="Arial"/>
              </a:rPr>
              <a:t>details</a:t>
            </a:r>
            <a:r>
              <a:rPr sz="1300" spc="-5" dirty="0" smtClean="0">
                <a:solidFill>
                  <a:srgbClr val="0164A3"/>
                </a:solidFill>
                <a:latin typeface="Arial"/>
                <a:cs typeface="Arial"/>
              </a:rPr>
              <a:t>.</a:t>
            </a:r>
            <a:endParaRPr lang="en-US" sz="1300" spc="-5" dirty="0" smtClean="0">
              <a:solidFill>
                <a:srgbClr val="0164A3"/>
              </a:solidFill>
              <a:latin typeface="Arial"/>
              <a:cs typeface="Arial"/>
            </a:endParaRPr>
          </a:p>
          <a:p>
            <a:pPr marL="12700" marR="45720">
              <a:tabLst>
                <a:tab pos="354965" algn="l"/>
                <a:tab pos="355600" algn="l"/>
              </a:tabLst>
            </a:pPr>
            <a:r>
              <a:rPr lang="en-US" sz="1300" spc="-5" dirty="0">
                <a:solidFill>
                  <a:srgbClr val="0164A3"/>
                </a:solidFill>
                <a:latin typeface="Arial"/>
                <a:cs typeface="Arial"/>
              </a:rPr>
              <a:t>Policy:  </a:t>
            </a:r>
            <a:r>
              <a:rPr lang="en-US" sz="1100" spc="-5" dirty="0">
                <a:solidFill>
                  <a:schemeClr val="accent1">
                    <a:lumMod val="50000"/>
                  </a:schemeClr>
                </a:solidFill>
                <a:latin typeface="Arial"/>
                <a:cs typeface="Arial"/>
                <a:hlinkClick r:id="rId3"/>
              </a:rPr>
              <a:t>https://mhsintranet/6c2efee8-4d25-4db6-8509-2359cd26e62d/PoliciesAndProcedures.ashx?sn=7_2020-10-09_09-06-54-AM</a:t>
            </a:r>
            <a:endParaRPr lang="en-US" sz="1100" spc="-5" dirty="0">
              <a:solidFill>
                <a:schemeClr val="accent1">
                  <a:lumMod val="50000"/>
                </a:schemeClr>
              </a:solidFill>
              <a:latin typeface="Arial"/>
              <a:cs typeface="Arial"/>
            </a:endParaRPr>
          </a:p>
          <a:p>
            <a:pPr marL="12700" marR="45720">
              <a:tabLst>
                <a:tab pos="354965" algn="l"/>
                <a:tab pos="355600" algn="l"/>
              </a:tabLst>
            </a:pPr>
            <a:endParaRPr sz="1300" dirty="0">
              <a:latin typeface="Arial"/>
              <a:cs typeface="Arial"/>
            </a:endParaRPr>
          </a:p>
        </p:txBody>
      </p:sp>
    </p:spTree>
    <p:extLst>
      <p:ext uri="{BB962C8B-B14F-4D97-AF65-F5344CB8AC3E}">
        <p14:creationId xmlns:p14="http://schemas.microsoft.com/office/powerpoint/2010/main" val="4106194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4539"/>
            <a:ext cx="7578724" cy="338554"/>
          </a:xfrm>
        </p:spPr>
        <p:txBody>
          <a:bodyPr/>
          <a:lstStyle/>
          <a:p>
            <a:r>
              <a:rPr lang="en-US" b="1" dirty="0" smtClean="0"/>
              <a:t>Workplace Violence Prevention</a:t>
            </a:r>
            <a:endParaRPr lang="en-US" b="1" dirty="0"/>
          </a:p>
        </p:txBody>
      </p:sp>
      <p:sp>
        <p:nvSpPr>
          <p:cNvPr id="3" name="Text Placeholder 2"/>
          <p:cNvSpPr>
            <a:spLocks noGrp="1"/>
          </p:cNvSpPr>
          <p:nvPr>
            <p:ph type="body" idx="1"/>
          </p:nvPr>
        </p:nvSpPr>
        <p:spPr>
          <a:xfrm>
            <a:off x="904796" y="1640566"/>
            <a:ext cx="8277826" cy="4816703"/>
          </a:xfrm>
        </p:spPr>
        <p:txBody>
          <a:bodyPr/>
          <a:lstStyle/>
          <a:p>
            <a:r>
              <a:rPr lang="en-US" sz="1500" dirty="0" smtClean="0">
                <a:solidFill>
                  <a:srgbClr val="0070C0"/>
                </a:solidFill>
              </a:rPr>
              <a:t>Workplace violence is an act or threat occurring at the workplace that can include any of the following:  Verbal, nonverbal, written, or physical aggression; threatening, intimidating, harassing, or humiliating words or actions; bullying; sabotage; sexual harassment; physical assaults; or other behaviors of concern.</a:t>
            </a:r>
          </a:p>
          <a:p>
            <a:endParaRPr lang="en-US" sz="1500" dirty="0">
              <a:solidFill>
                <a:srgbClr val="0070C0"/>
              </a:solidFill>
            </a:endParaRPr>
          </a:p>
          <a:p>
            <a:r>
              <a:rPr lang="en-US" sz="1500" dirty="0" smtClean="0">
                <a:solidFill>
                  <a:srgbClr val="0070C0"/>
                </a:solidFill>
              </a:rPr>
              <a:t>For assistance in mitigating actual or potentially violent behavior:</a:t>
            </a:r>
          </a:p>
          <a:p>
            <a:pPr marL="285750" indent="-285750">
              <a:buFont typeface="Arial" panose="020B0604020202020204" pitchFamily="34" charset="0"/>
              <a:buChar char="•"/>
            </a:pPr>
            <a:r>
              <a:rPr lang="en-US" sz="1500" dirty="0" smtClean="0">
                <a:solidFill>
                  <a:srgbClr val="0070C0"/>
                </a:solidFill>
              </a:rPr>
              <a:t>Physical – call Security 6-6211.  </a:t>
            </a:r>
          </a:p>
          <a:p>
            <a:pPr marL="285750" indent="-285750">
              <a:buFont typeface="Arial" panose="020B0604020202020204" pitchFamily="34" charset="0"/>
              <a:buChar char="•"/>
            </a:pPr>
            <a:r>
              <a:rPr lang="en-US" sz="1500" dirty="0" smtClean="0">
                <a:solidFill>
                  <a:srgbClr val="0070C0"/>
                </a:solidFill>
              </a:rPr>
              <a:t>Behavioral Health Intervention Team (BHRT) – call the hospital operator and ask for “BHRT” assistance.  </a:t>
            </a:r>
          </a:p>
          <a:p>
            <a:pPr marL="285750" indent="-285750">
              <a:buFont typeface="Arial" panose="020B0604020202020204" pitchFamily="34" charset="0"/>
              <a:buChar char="•"/>
            </a:pPr>
            <a:r>
              <a:rPr lang="en-US" sz="1500" dirty="0" smtClean="0">
                <a:solidFill>
                  <a:srgbClr val="0070C0"/>
                </a:solidFill>
              </a:rPr>
              <a:t>Anxious and agitated people – </a:t>
            </a:r>
            <a:r>
              <a:rPr lang="en-US" sz="1500" spc="-5" dirty="0" smtClean="0">
                <a:solidFill>
                  <a:srgbClr val="0070C0"/>
                </a:solidFill>
              </a:rPr>
              <a:t>Call</a:t>
            </a:r>
            <a:r>
              <a:rPr lang="en-US" sz="1500" spc="25" dirty="0" smtClean="0">
                <a:solidFill>
                  <a:srgbClr val="0070C0"/>
                </a:solidFill>
              </a:rPr>
              <a:t> </a:t>
            </a:r>
            <a:r>
              <a:rPr lang="en-US" sz="1500" spc="-5" dirty="0">
                <a:solidFill>
                  <a:srgbClr val="0070C0"/>
                </a:solidFill>
              </a:rPr>
              <a:t>the</a:t>
            </a:r>
            <a:r>
              <a:rPr lang="en-US" sz="1500" spc="10" dirty="0">
                <a:solidFill>
                  <a:srgbClr val="0070C0"/>
                </a:solidFill>
              </a:rPr>
              <a:t> </a:t>
            </a:r>
            <a:r>
              <a:rPr lang="en-US" sz="1500" spc="-5" dirty="0">
                <a:solidFill>
                  <a:srgbClr val="0070C0"/>
                </a:solidFill>
              </a:rPr>
              <a:t>hospital</a:t>
            </a:r>
            <a:r>
              <a:rPr lang="en-US" sz="1500" spc="10" dirty="0">
                <a:solidFill>
                  <a:srgbClr val="0070C0"/>
                </a:solidFill>
              </a:rPr>
              <a:t> </a:t>
            </a:r>
            <a:r>
              <a:rPr lang="en-US" sz="1500" spc="-5" dirty="0">
                <a:solidFill>
                  <a:srgbClr val="0070C0"/>
                </a:solidFill>
              </a:rPr>
              <a:t>operator</a:t>
            </a:r>
            <a:r>
              <a:rPr lang="en-US" sz="1500" dirty="0">
                <a:solidFill>
                  <a:srgbClr val="0070C0"/>
                </a:solidFill>
              </a:rPr>
              <a:t> </a:t>
            </a:r>
            <a:r>
              <a:rPr lang="en-US" sz="1500" spc="-5" dirty="0">
                <a:solidFill>
                  <a:srgbClr val="0070C0"/>
                </a:solidFill>
              </a:rPr>
              <a:t>and</a:t>
            </a:r>
            <a:r>
              <a:rPr lang="en-US" sz="1500" spc="10" dirty="0">
                <a:solidFill>
                  <a:srgbClr val="0070C0"/>
                </a:solidFill>
              </a:rPr>
              <a:t> </a:t>
            </a:r>
            <a:r>
              <a:rPr lang="en-US" sz="1500" spc="-5" dirty="0">
                <a:solidFill>
                  <a:srgbClr val="0070C0"/>
                </a:solidFill>
              </a:rPr>
              <a:t>ask</a:t>
            </a:r>
            <a:r>
              <a:rPr lang="en-US" sz="1500" spc="10" dirty="0">
                <a:solidFill>
                  <a:srgbClr val="0070C0"/>
                </a:solidFill>
              </a:rPr>
              <a:t> </a:t>
            </a:r>
            <a:r>
              <a:rPr lang="en-US" sz="1500" spc="-5" dirty="0">
                <a:solidFill>
                  <a:srgbClr val="0070C0"/>
                </a:solidFill>
              </a:rPr>
              <a:t>for</a:t>
            </a:r>
            <a:r>
              <a:rPr lang="en-US" sz="1500" dirty="0">
                <a:solidFill>
                  <a:srgbClr val="0070C0"/>
                </a:solidFill>
              </a:rPr>
              <a:t> </a:t>
            </a:r>
            <a:r>
              <a:rPr lang="en-US" sz="1500" spc="-5" dirty="0">
                <a:solidFill>
                  <a:srgbClr val="0070C0"/>
                </a:solidFill>
              </a:rPr>
              <a:t>“Dr.</a:t>
            </a:r>
            <a:r>
              <a:rPr lang="en-US" sz="1500" dirty="0">
                <a:solidFill>
                  <a:srgbClr val="0070C0"/>
                </a:solidFill>
              </a:rPr>
              <a:t> </a:t>
            </a:r>
            <a:r>
              <a:rPr lang="en-US" sz="1500" spc="-5" dirty="0">
                <a:solidFill>
                  <a:srgbClr val="0070C0"/>
                </a:solidFill>
              </a:rPr>
              <a:t>Major”</a:t>
            </a:r>
            <a:r>
              <a:rPr lang="en-US" sz="1500" spc="10" dirty="0">
                <a:solidFill>
                  <a:srgbClr val="0070C0"/>
                </a:solidFill>
              </a:rPr>
              <a:t> </a:t>
            </a:r>
            <a:r>
              <a:rPr lang="en-US" sz="1500" spc="-5" dirty="0" smtClean="0">
                <a:solidFill>
                  <a:srgbClr val="0070C0"/>
                </a:solidFill>
              </a:rPr>
              <a:t>assistance.</a:t>
            </a:r>
          </a:p>
          <a:p>
            <a:endParaRPr lang="en-US" sz="1500" spc="-5" dirty="0">
              <a:solidFill>
                <a:srgbClr val="0070C0"/>
              </a:solidFill>
            </a:endParaRPr>
          </a:p>
          <a:p>
            <a:r>
              <a:rPr lang="en-US" sz="1500" dirty="0" smtClean="0">
                <a:solidFill>
                  <a:srgbClr val="0070C0"/>
                </a:solidFill>
              </a:rPr>
              <a:t>Set limits and maintain healthy boundaries with patients, visitors, contractors, and co-workers.  Recognize warning signs that indicate the person’s behavior may escalate and contact Security 6-6211 before the person(s) becomes disruptive or dangerous. If unsure of the situation, c</a:t>
            </a:r>
            <a:r>
              <a:rPr lang="en-US" sz="1500" spc="-5" dirty="0" smtClean="0">
                <a:solidFill>
                  <a:srgbClr val="0070C0"/>
                </a:solidFill>
              </a:rPr>
              <a:t>all </a:t>
            </a:r>
            <a:r>
              <a:rPr lang="en-US" sz="1500" spc="-5" dirty="0">
                <a:solidFill>
                  <a:srgbClr val="0070C0"/>
                </a:solidFill>
              </a:rPr>
              <a:t>the unit’s </a:t>
            </a:r>
            <a:r>
              <a:rPr lang="en-US" sz="1500" spc="-5" dirty="0" smtClean="0">
                <a:solidFill>
                  <a:srgbClr val="0070C0"/>
                </a:solidFill>
              </a:rPr>
              <a:t>manager </a:t>
            </a:r>
            <a:r>
              <a:rPr lang="en-US" sz="1500" spc="-5" dirty="0">
                <a:solidFill>
                  <a:srgbClr val="0070C0"/>
                </a:solidFill>
              </a:rPr>
              <a:t>or Administrative Coordinator for </a:t>
            </a:r>
            <a:r>
              <a:rPr lang="en-US" sz="1500" spc="-5" dirty="0" smtClean="0">
                <a:solidFill>
                  <a:srgbClr val="0070C0"/>
                </a:solidFill>
              </a:rPr>
              <a:t>assistance. </a:t>
            </a:r>
            <a:endParaRPr lang="en-US" sz="1500" dirty="0">
              <a:solidFill>
                <a:srgbClr val="0070C0"/>
              </a:solidFill>
            </a:endParaRPr>
          </a:p>
          <a:p>
            <a:endParaRPr lang="en-US" sz="1500" dirty="0" smtClean="0">
              <a:solidFill>
                <a:srgbClr val="0070C0"/>
              </a:solidFill>
            </a:endParaRPr>
          </a:p>
          <a:p>
            <a:r>
              <a:rPr lang="en-US" sz="1500" dirty="0" smtClean="0">
                <a:solidFill>
                  <a:srgbClr val="0070C0"/>
                </a:solidFill>
              </a:rPr>
              <a:t>It is the policy of the Methodist Health System to prohibit any person from engaging in any act, either on Methodist Health System property or during the performance of work-related duties, which threaten the safety, health, life or well-being of any employee, customer, visitor, patient, physician, volunteer or other guest.  </a:t>
            </a:r>
            <a:endParaRPr lang="en-US" sz="1500" dirty="0">
              <a:solidFill>
                <a:srgbClr val="0070C0"/>
              </a:solidFill>
            </a:endParaRPr>
          </a:p>
          <a:p>
            <a:r>
              <a:rPr lang="en-US" dirty="0" smtClean="0"/>
              <a:t>.  </a:t>
            </a:r>
          </a:p>
        </p:txBody>
      </p:sp>
    </p:spTree>
    <p:extLst>
      <p:ext uri="{BB962C8B-B14F-4D97-AF65-F5344CB8AC3E}">
        <p14:creationId xmlns:p14="http://schemas.microsoft.com/office/powerpoint/2010/main" val="197608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5292"/>
            <a:ext cx="6002020" cy="513080"/>
          </a:xfrm>
          <a:prstGeom prst="rect">
            <a:avLst/>
          </a:prstGeom>
        </p:spPr>
        <p:txBody>
          <a:bodyPr vert="horz" wrap="square" lIns="0" tIns="12065" rIns="0" bIns="0" rtlCol="0">
            <a:spAutoFit/>
          </a:bodyPr>
          <a:lstStyle/>
          <a:p>
            <a:pPr marL="12700">
              <a:lnSpc>
                <a:spcPct val="100000"/>
              </a:lnSpc>
              <a:spcBef>
                <a:spcPts val="95"/>
              </a:spcBef>
            </a:pPr>
            <a:r>
              <a:rPr sz="3200" spc="-10" dirty="0"/>
              <a:t>Disruptive</a:t>
            </a:r>
            <a:r>
              <a:rPr sz="3200" spc="5" dirty="0"/>
              <a:t> </a:t>
            </a:r>
            <a:r>
              <a:rPr sz="3200" spc="-10" dirty="0"/>
              <a:t>Behavior</a:t>
            </a:r>
            <a:r>
              <a:rPr sz="3200" spc="10" dirty="0"/>
              <a:t> </a:t>
            </a:r>
            <a:r>
              <a:rPr sz="3200" spc="-10" dirty="0"/>
              <a:t>Medical</a:t>
            </a:r>
            <a:r>
              <a:rPr sz="3200" spc="10" dirty="0"/>
              <a:t> </a:t>
            </a:r>
            <a:r>
              <a:rPr sz="3200" spc="-10" dirty="0"/>
              <a:t>Staff</a:t>
            </a:r>
            <a:endParaRPr sz="3200"/>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381000" marR="38100" indent="-342900">
              <a:lnSpc>
                <a:spcPct val="100000"/>
              </a:lnSpc>
              <a:spcBef>
                <a:spcPts val="100"/>
              </a:spcBef>
              <a:buFont typeface="Arial"/>
              <a:buChar char="•"/>
              <a:tabLst>
                <a:tab pos="381635" algn="l"/>
                <a:tab pos="382905" algn="l"/>
              </a:tabLst>
            </a:pPr>
            <a:r>
              <a:rPr b="1" dirty="0">
                <a:latin typeface="Arial"/>
                <a:cs typeface="Arial"/>
              </a:rPr>
              <a:t>Disruptive Behavior:</a:t>
            </a:r>
            <a:r>
              <a:rPr b="1" spc="5" dirty="0">
                <a:latin typeface="Arial"/>
                <a:cs typeface="Arial"/>
              </a:rPr>
              <a:t> </a:t>
            </a:r>
            <a:r>
              <a:rPr dirty="0"/>
              <a:t>Defined as raised voice, profanity, name calling, throwing things, assault or abusive </a:t>
            </a:r>
            <a:r>
              <a:rPr spc="5" dirty="0"/>
              <a:t> </a:t>
            </a:r>
            <a:r>
              <a:rPr dirty="0"/>
              <a:t>treatment of patients, employees, other Medical Staff or Allied Health staff members or visitors; sexual or </a:t>
            </a:r>
            <a:r>
              <a:rPr spc="5" dirty="0"/>
              <a:t> </a:t>
            </a:r>
            <a:r>
              <a:rPr dirty="0"/>
              <a:t>other unlawful harassment; disruption of meetings, repeated violations of hospital policies or rules; or </a:t>
            </a:r>
            <a:r>
              <a:rPr spc="5" dirty="0"/>
              <a:t> </a:t>
            </a:r>
            <a:r>
              <a:rPr dirty="0"/>
              <a:t>behavior that disparages or undermines confidence in the hospital or its staff.</a:t>
            </a:r>
            <a:r>
              <a:rPr spc="5" dirty="0"/>
              <a:t> </a:t>
            </a:r>
            <a:r>
              <a:rPr dirty="0"/>
              <a:t>A report should be submitted </a:t>
            </a:r>
            <a:r>
              <a:rPr spc="-350" dirty="0"/>
              <a:t> </a:t>
            </a:r>
            <a:r>
              <a:rPr dirty="0"/>
              <a:t>within one week of the incident directly to the V.P. of Medical Affairs or to another member of the </a:t>
            </a:r>
            <a:r>
              <a:rPr spc="5" dirty="0"/>
              <a:t> </a:t>
            </a:r>
            <a:r>
              <a:rPr dirty="0"/>
              <a:t>Administrative</a:t>
            </a:r>
            <a:r>
              <a:rPr spc="-15" dirty="0"/>
              <a:t> </a:t>
            </a:r>
            <a:r>
              <a:rPr dirty="0"/>
              <a:t>team.</a:t>
            </a:r>
          </a:p>
          <a:p>
            <a:pPr marL="26034">
              <a:lnSpc>
                <a:spcPct val="100000"/>
              </a:lnSpc>
              <a:buClr>
                <a:srgbClr val="0164A3"/>
              </a:buClr>
              <a:buFont typeface="Arial"/>
              <a:buChar char="•"/>
            </a:pPr>
            <a:endParaRPr sz="1900" dirty="0"/>
          </a:p>
          <a:p>
            <a:pPr marL="381000" marR="5080" indent="-342900">
              <a:lnSpc>
                <a:spcPct val="100000"/>
              </a:lnSpc>
              <a:buFont typeface="Arial"/>
              <a:buChar char="•"/>
              <a:tabLst>
                <a:tab pos="381635" algn="l"/>
                <a:tab pos="382270" algn="l"/>
              </a:tabLst>
            </a:pPr>
            <a:r>
              <a:rPr b="1" dirty="0">
                <a:latin typeface="Arial"/>
                <a:cs typeface="Arial"/>
              </a:rPr>
              <a:t>Impaired Practitioner:</a:t>
            </a:r>
            <a:r>
              <a:rPr b="1" spc="5" dirty="0">
                <a:latin typeface="Arial"/>
                <a:cs typeface="Arial"/>
              </a:rPr>
              <a:t> </a:t>
            </a:r>
            <a:r>
              <a:rPr dirty="0"/>
              <a:t>The term </a:t>
            </a:r>
            <a:r>
              <a:rPr b="1" dirty="0">
                <a:latin typeface="Arial"/>
                <a:cs typeface="Arial"/>
              </a:rPr>
              <a:t>impaired </a:t>
            </a:r>
            <a:r>
              <a:rPr dirty="0"/>
              <a:t>is used to describe a practitioner who is prevented by reason of </a:t>
            </a:r>
            <a:r>
              <a:rPr spc="-350" dirty="0"/>
              <a:t> </a:t>
            </a:r>
            <a:r>
              <a:rPr dirty="0"/>
              <a:t>illness or other health problems from performing his/her professional duties at the expected level of skill and </a:t>
            </a:r>
            <a:r>
              <a:rPr spc="-350" dirty="0"/>
              <a:t> </a:t>
            </a:r>
            <a:r>
              <a:rPr dirty="0"/>
              <a:t>competency. Impairment also implies a decreased ability or willingness to acknowledge the problem or to </a:t>
            </a:r>
            <a:r>
              <a:rPr spc="5" dirty="0"/>
              <a:t> </a:t>
            </a:r>
            <a:r>
              <a:rPr dirty="0"/>
              <a:t>seek</a:t>
            </a:r>
            <a:r>
              <a:rPr spc="-15" dirty="0"/>
              <a:t> </a:t>
            </a:r>
            <a:r>
              <a:rPr dirty="0"/>
              <a:t>help to recover. If a provider has</a:t>
            </a:r>
            <a:r>
              <a:rPr spc="-5" dirty="0"/>
              <a:t> </a:t>
            </a:r>
            <a:r>
              <a:rPr dirty="0"/>
              <a:t>a</a:t>
            </a:r>
            <a:r>
              <a:rPr spc="-5" dirty="0"/>
              <a:t> </a:t>
            </a:r>
            <a:r>
              <a:rPr dirty="0"/>
              <a:t>concern,</a:t>
            </a:r>
            <a:r>
              <a:rPr spc="-5" dirty="0"/>
              <a:t> </a:t>
            </a:r>
            <a:r>
              <a:rPr dirty="0"/>
              <a:t>they</a:t>
            </a:r>
            <a:r>
              <a:rPr spc="-5" dirty="0"/>
              <a:t> </a:t>
            </a:r>
            <a:r>
              <a:rPr dirty="0"/>
              <a:t>can</a:t>
            </a:r>
            <a:r>
              <a:rPr spc="-5" dirty="0"/>
              <a:t> </a:t>
            </a:r>
            <a:r>
              <a:rPr dirty="0"/>
              <a:t>submit</a:t>
            </a:r>
            <a:r>
              <a:rPr spc="-5" dirty="0"/>
              <a:t> </a:t>
            </a:r>
            <a:r>
              <a:rPr dirty="0"/>
              <a:t>a</a:t>
            </a:r>
            <a:r>
              <a:rPr spc="-10" dirty="0"/>
              <a:t> </a:t>
            </a:r>
            <a:r>
              <a:rPr dirty="0"/>
              <a:t>report</a:t>
            </a:r>
            <a:r>
              <a:rPr spc="15" dirty="0"/>
              <a:t> </a:t>
            </a:r>
            <a:r>
              <a:rPr dirty="0"/>
              <a:t>to the VP</a:t>
            </a:r>
            <a:r>
              <a:rPr spc="-15" dirty="0"/>
              <a:t> </a:t>
            </a:r>
            <a:r>
              <a:rPr spc="-5" dirty="0"/>
              <a:t>of</a:t>
            </a:r>
            <a:r>
              <a:rPr dirty="0"/>
              <a:t> Medical Affairs.</a:t>
            </a:r>
          </a:p>
          <a:p>
            <a:pPr marL="26034">
              <a:lnSpc>
                <a:spcPct val="100000"/>
              </a:lnSpc>
              <a:buClr>
                <a:srgbClr val="0164A3"/>
              </a:buClr>
              <a:buFont typeface="Arial"/>
              <a:buChar char="•"/>
            </a:pPr>
            <a:endParaRPr sz="1900" dirty="0"/>
          </a:p>
          <a:p>
            <a:pPr marL="381000" marR="38735" indent="-342900">
              <a:lnSpc>
                <a:spcPct val="100000"/>
              </a:lnSpc>
              <a:buChar char="•"/>
              <a:tabLst>
                <a:tab pos="381635" algn="l"/>
                <a:tab pos="382270" algn="l"/>
              </a:tabLst>
            </a:pPr>
            <a:r>
              <a:rPr dirty="0"/>
              <a:t>If there</a:t>
            </a:r>
            <a:r>
              <a:rPr spc="5" dirty="0"/>
              <a:t> </a:t>
            </a:r>
            <a:r>
              <a:rPr dirty="0"/>
              <a:t>is</a:t>
            </a:r>
            <a:r>
              <a:rPr spc="-10" dirty="0"/>
              <a:t> </a:t>
            </a:r>
            <a:r>
              <a:rPr dirty="0"/>
              <a:t>enough</a:t>
            </a:r>
            <a:r>
              <a:rPr spc="5" dirty="0"/>
              <a:t> </a:t>
            </a:r>
            <a:r>
              <a:rPr dirty="0"/>
              <a:t>information</a:t>
            </a:r>
            <a:r>
              <a:rPr spc="5" dirty="0"/>
              <a:t> </a:t>
            </a:r>
            <a:r>
              <a:rPr dirty="0"/>
              <a:t>to</a:t>
            </a:r>
            <a:r>
              <a:rPr spc="5" dirty="0"/>
              <a:t> </a:t>
            </a:r>
            <a:r>
              <a:rPr dirty="0"/>
              <a:t>warrant</a:t>
            </a:r>
            <a:r>
              <a:rPr spc="-5" dirty="0"/>
              <a:t> </a:t>
            </a:r>
            <a:r>
              <a:rPr dirty="0"/>
              <a:t>a review, the matter</a:t>
            </a:r>
            <a:r>
              <a:rPr spc="10" dirty="0"/>
              <a:t> </a:t>
            </a:r>
            <a:r>
              <a:rPr dirty="0"/>
              <a:t>will be</a:t>
            </a:r>
            <a:r>
              <a:rPr spc="-5" dirty="0"/>
              <a:t> </a:t>
            </a:r>
            <a:r>
              <a:rPr dirty="0"/>
              <a:t>referred</a:t>
            </a:r>
            <a:r>
              <a:rPr spc="15" dirty="0"/>
              <a:t> </a:t>
            </a:r>
            <a:r>
              <a:rPr dirty="0"/>
              <a:t>to the Peer Review</a:t>
            </a:r>
            <a:r>
              <a:rPr spc="-15" dirty="0"/>
              <a:t> </a:t>
            </a:r>
            <a:r>
              <a:rPr dirty="0"/>
              <a:t>Committee </a:t>
            </a:r>
            <a:r>
              <a:rPr spc="-350" dirty="0"/>
              <a:t> </a:t>
            </a:r>
            <a:r>
              <a:rPr dirty="0"/>
              <a:t>who will monitor the affected provider and the safety of patients until rehabilitation or other action is </a:t>
            </a:r>
            <a:r>
              <a:rPr spc="5" dirty="0"/>
              <a:t> </a:t>
            </a:r>
            <a:r>
              <a:rPr dirty="0"/>
              <a:t>complete.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1602739" y="685292"/>
            <a:ext cx="4560570" cy="513080"/>
          </a:xfrm>
          <a:prstGeom prst="rect">
            <a:avLst/>
          </a:prstGeom>
        </p:spPr>
        <p:txBody>
          <a:bodyPr vert="horz" wrap="square" lIns="0" tIns="12065" rIns="0" bIns="0" rtlCol="0">
            <a:spAutoFit/>
          </a:bodyPr>
          <a:lstStyle/>
          <a:p>
            <a:pPr marL="12700">
              <a:lnSpc>
                <a:spcPct val="100000"/>
              </a:lnSpc>
              <a:spcBef>
                <a:spcPts val="95"/>
              </a:spcBef>
            </a:pPr>
            <a:r>
              <a:rPr sz="3200" spc="-10" dirty="0"/>
              <a:t>Emergency</a:t>
            </a:r>
            <a:r>
              <a:rPr sz="3200" spc="-30" dirty="0"/>
              <a:t> </a:t>
            </a:r>
            <a:r>
              <a:rPr sz="3200" spc="-10" dirty="0"/>
              <a:t>Management</a:t>
            </a:r>
            <a:endParaRPr sz="3200" dirty="0"/>
          </a:p>
        </p:txBody>
      </p:sp>
      <p:pic>
        <p:nvPicPr>
          <p:cNvPr id="6" name="Picture 5"/>
          <p:cNvPicPr>
            <a:picLocks noChangeAspect="1"/>
          </p:cNvPicPr>
          <p:nvPr/>
        </p:nvPicPr>
        <p:blipFill>
          <a:blip r:embed="rId2"/>
          <a:stretch>
            <a:fillRect/>
          </a:stretch>
        </p:blipFill>
        <p:spPr>
          <a:xfrm>
            <a:off x="1620484" y="1295400"/>
            <a:ext cx="6532916" cy="6232194"/>
          </a:xfrm>
          <a:prstGeom prst="rect">
            <a:avLst/>
          </a:prstGeom>
        </p:spPr>
      </p:pic>
    </p:spTree>
    <p:extLst>
      <p:ext uri="{BB962C8B-B14F-4D97-AF65-F5344CB8AC3E}">
        <p14:creationId xmlns:p14="http://schemas.microsoft.com/office/powerpoint/2010/main" val="185032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66800" y="1752600"/>
            <a:ext cx="8204087" cy="2909887"/>
          </a:xfrm>
          <a:prstGeom prst="rect">
            <a:avLst/>
          </a:prstGeom>
        </p:spPr>
      </p:pic>
      <p:pic>
        <p:nvPicPr>
          <p:cNvPr id="9" name="Picture 8"/>
          <p:cNvPicPr>
            <a:picLocks noChangeAspect="1"/>
          </p:cNvPicPr>
          <p:nvPr/>
        </p:nvPicPr>
        <p:blipFill>
          <a:blip r:embed="rId3"/>
          <a:stretch>
            <a:fillRect/>
          </a:stretch>
        </p:blipFill>
        <p:spPr>
          <a:xfrm>
            <a:off x="819028" y="4419600"/>
            <a:ext cx="8420342" cy="2952750"/>
          </a:xfrm>
          <a:prstGeom prst="rect">
            <a:avLst/>
          </a:prstGeom>
        </p:spPr>
      </p:pic>
      <p:sp>
        <p:nvSpPr>
          <p:cNvPr id="11" name="object 2"/>
          <p:cNvSpPr txBox="1">
            <a:spLocks/>
          </p:cNvSpPr>
          <p:nvPr/>
        </p:nvSpPr>
        <p:spPr>
          <a:xfrm>
            <a:off x="1602739" y="685292"/>
            <a:ext cx="4560570" cy="513080"/>
          </a:xfrm>
          <a:prstGeom prst="rect">
            <a:avLst/>
          </a:prstGeom>
        </p:spPr>
        <p:txBody>
          <a:bodyPr vert="horz" wrap="square" lIns="0" tIns="12065" rIns="0" bIns="0" rtlCol="0">
            <a:spAutoFit/>
          </a:bodyPr>
          <a:lstStyle>
            <a:lvl1pPr>
              <a:defRPr sz="2200" b="0" i="0">
                <a:solidFill>
                  <a:schemeClr val="bg1"/>
                </a:solidFill>
                <a:latin typeface="Arial"/>
                <a:ea typeface="+mj-ea"/>
                <a:cs typeface="Arial"/>
              </a:defRPr>
            </a:lvl1pPr>
          </a:lstStyle>
          <a:p>
            <a:pPr marL="12700">
              <a:spcBef>
                <a:spcPts val="95"/>
              </a:spcBef>
            </a:pPr>
            <a:r>
              <a:rPr lang="en-US" sz="3200" kern="0" spc="-10" dirty="0" smtClean="0"/>
              <a:t>Emergency</a:t>
            </a:r>
            <a:r>
              <a:rPr lang="en-US" sz="3200" kern="0" spc="-30" dirty="0" smtClean="0"/>
              <a:t> </a:t>
            </a:r>
            <a:r>
              <a:rPr lang="en-US" sz="3200" kern="0" spc="-10" dirty="0" smtClean="0"/>
              <a:t>Management</a:t>
            </a:r>
            <a:endParaRPr lang="en-US" sz="3200" kern="0" dirty="0"/>
          </a:p>
        </p:txBody>
      </p:sp>
    </p:spTree>
    <p:extLst>
      <p:ext uri="{BB962C8B-B14F-4D97-AF65-F5344CB8AC3E}">
        <p14:creationId xmlns:p14="http://schemas.microsoft.com/office/powerpoint/2010/main" val="288483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5292"/>
            <a:ext cx="3745865" cy="513080"/>
          </a:xfrm>
          <a:prstGeom prst="rect">
            <a:avLst/>
          </a:prstGeom>
        </p:spPr>
        <p:txBody>
          <a:bodyPr vert="horz" wrap="square" lIns="0" tIns="12065" rIns="0" bIns="0" rtlCol="0">
            <a:spAutoFit/>
          </a:bodyPr>
          <a:lstStyle/>
          <a:p>
            <a:pPr marL="12700">
              <a:lnSpc>
                <a:spcPct val="100000"/>
              </a:lnSpc>
              <a:spcBef>
                <a:spcPts val="95"/>
              </a:spcBef>
            </a:pPr>
            <a:r>
              <a:rPr sz="3200" spc="-10" dirty="0"/>
              <a:t>Environment</a:t>
            </a:r>
            <a:r>
              <a:rPr sz="3200" spc="-25" dirty="0"/>
              <a:t> </a:t>
            </a:r>
            <a:r>
              <a:rPr sz="3200" spc="-5" dirty="0"/>
              <a:t>of</a:t>
            </a:r>
            <a:r>
              <a:rPr sz="3200" spc="-25" dirty="0"/>
              <a:t> </a:t>
            </a:r>
            <a:r>
              <a:rPr sz="3200" spc="-10" dirty="0"/>
              <a:t>Care</a:t>
            </a:r>
            <a:endParaRPr sz="3200"/>
          </a:p>
        </p:txBody>
      </p:sp>
      <p:sp>
        <p:nvSpPr>
          <p:cNvPr id="3" name="object 3"/>
          <p:cNvSpPr txBox="1"/>
          <p:nvPr/>
        </p:nvSpPr>
        <p:spPr>
          <a:xfrm>
            <a:off x="916939" y="1447800"/>
            <a:ext cx="8760461" cy="5736827"/>
          </a:xfrm>
          <a:prstGeom prst="rect">
            <a:avLst/>
          </a:prstGeom>
        </p:spPr>
        <p:txBody>
          <a:bodyPr vert="horz" wrap="square" lIns="0" tIns="12065" rIns="0" bIns="0" rtlCol="0">
            <a:spAutoFit/>
          </a:bodyPr>
          <a:lstStyle/>
          <a:p>
            <a:pPr marL="12700" marR="24765">
              <a:lnSpc>
                <a:spcPct val="100000"/>
              </a:lnSpc>
              <a:spcBef>
                <a:spcPts val="95"/>
              </a:spcBef>
            </a:pPr>
            <a:r>
              <a:rPr sz="1300" b="1" spc="-5" dirty="0">
                <a:solidFill>
                  <a:srgbClr val="0164A3"/>
                </a:solidFill>
                <a:latin typeface="Arial"/>
                <a:cs typeface="Arial"/>
              </a:rPr>
              <a:t>Workplace</a:t>
            </a:r>
            <a:r>
              <a:rPr sz="1300" b="1" spc="10" dirty="0">
                <a:solidFill>
                  <a:srgbClr val="0164A3"/>
                </a:solidFill>
                <a:latin typeface="Arial"/>
                <a:cs typeface="Arial"/>
              </a:rPr>
              <a:t> </a:t>
            </a:r>
            <a:r>
              <a:rPr sz="1300" b="1" spc="-5" dirty="0">
                <a:solidFill>
                  <a:srgbClr val="0164A3"/>
                </a:solidFill>
                <a:latin typeface="Arial"/>
                <a:cs typeface="Arial"/>
              </a:rPr>
              <a:t>Safety</a:t>
            </a:r>
            <a:r>
              <a:rPr sz="1300" b="1" spc="15" dirty="0">
                <a:solidFill>
                  <a:srgbClr val="0164A3"/>
                </a:solidFill>
                <a:latin typeface="Arial"/>
                <a:cs typeface="Arial"/>
              </a:rPr>
              <a:t> </a:t>
            </a:r>
            <a:r>
              <a:rPr sz="1300" b="1" spc="-5" dirty="0">
                <a:solidFill>
                  <a:srgbClr val="0164A3"/>
                </a:solidFill>
                <a:latin typeface="Arial"/>
                <a:cs typeface="Arial"/>
              </a:rPr>
              <a:t>–</a:t>
            </a:r>
            <a:r>
              <a:rPr sz="1300" b="1" spc="5" dirty="0">
                <a:solidFill>
                  <a:srgbClr val="0164A3"/>
                </a:solidFill>
                <a:latin typeface="Arial"/>
                <a:cs typeface="Arial"/>
              </a:rPr>
              <a:t> </a:t>
            </a:r>
            <a:r>
              <a:rPr sz="1300" spc="-5" dirty="0">
                <a:solidFill>
                  <a:srgbClr val="0164A3"/>
                </a:solidFill>
                <a:latin typeface="Arial"/>
                <a:cs typeface="Arial"/>
              </a:rPr>
              <a:t>All</a:t>
            </a:r>
            <a:r>
              <a:rPr sz="1300" spc="25" dirty="0">
                <a:solidFill>
                  <a:srgbClr val="0164A3"/>
                </a:solidFill>
                <a:latin typeface="Arial"/>
                <a:cs typeface="Arial"/>
              </a:rPr>
              <a:t> </a:t>
            </a:r>
            <a:r>
              <a:rPr sz="1300" spc="-5" dirty="0">
                <a:solidFill>
                  <a:srgbClr val="0164A3"/>
                </a:solidFill>
                <a:latin typeface="Arial"/>
                <a:cs typeface="Arial"/>
              </a:rPr>
              <a:t>areas</a:t>
            </a:r>
            <a:r>
              <a:rPr sz="1300" spc="10" dirty="0">
                <a:solidFill>
                  <a:srgbClr val="0164A3"/>
                </a:solidFill>
                <a:latin typeface="Arial"/>
                <a:cs typeface="Arial"/>
              </a:rPr>
              <a:t> </a:t>
            </a:r>
            <a:r>
              <a:rPr sz="1300" spc="-5" dirty="0">
                <a:solidFill>
                  <a:srgbClr val="0164A3"/>
                </a:solidFill>
                <a:latin typeface="Arial"/>
                <a:cs typeface="Arial"/>
              </a:rPr>
              <a:t>must</a:t>
            </a:r>
            <a:r>
              <a:rPr sz="1300" spc="5" dirty="0">
                <a:solidFill>
                  <a:srgbClr val="0164A3"/>
                </a:solidFill>
                <a:latin typeface="Arial"/>
                <a:cs typeface="Arial"/>
              </a:rPr>
              <a:t> </a:t>
            </a:r>
            <a:r>
              <a:rPr sz="1300" spc="-5" dirty="0">
                <a:solidFill>
                  <a:srgbClr val="0164A3"/>
                </a:solidFill>
                <a:latin typeface="Arial"/>
                <a:cs typeface="Arial"/>
              </a:rPr>
              <a:t>meet</a:t>
            </a:r>
            <a:r>
              <a:rPr sz="1300" dirty="0">
                <a:solidFill>
                  <a:srgbClr val="0164A3"/>
                </a:solidFill>
                <a:latin typeface="Arial"/>
                <a:cs typeface="Arial"/>
              </a:rPr>
              <a:t> </a:t>
            </a:r>
            <a:r>
              <a:rPr sz="1300" spc="-5" dirty="0">
                <a:solidFill>
                  <a:srgbClr val="0164A3"/>
                </a:solidFill>
                <a:latin typeface="Arial"/>
                <a:cs typeface="Arial"/>
              </a:rPr>
              <a:t>all</a:t>
            </a:r>
            <a:r>
              <a:rPr sz="1300" spc="20" dirty="0">
                <a:solidFill>
                  <a:srgbClr val="0164A3"/>
                </a:solidFill>
                <a:latin typeface="Arial"/>
                <a:cs typeface="Arial"/>
              </a:rPr>
              <a:t> </a:t>
            </a:r>
            <a:r>
              <a:rPr sz="1300" spc="-5" dirty="0">
                <a:solidFill>
                  <a:srgbClr val="0164A3"/>
                </a:solidFill>
                <a:latin typeface="Arial"/>
                <a:cs typeface="Arial"/>
              </a:rPr>
              <a:t>regulatory</a:t>
            </a:r>
            <a:r>
              <a:rPr sz="1300" spc="15" dirty="0">
                <a:solidFill>
                  <a:srgbClr val="0164A3"/>
                </a:solidFill>
                <a:latin typeface="Arial"/>
                <a:cs typeface="Arial"/>
              </a:rPr>
              <a:t> </a:t>
            </a:r>
            <a:r>
              <a:rPr sz="1300" spc="-5" dirty="0">
                <a:solidFill>
                  <a:srgbClr val="0164A3"/>
                </a:solidFill>
                <a:latin typeface="Arial"/>
                <a:cs typeface="Arial"/>
              </a:rPr>
              <a:t>codes</a:t>
            </a:r>
            <a:r>
              <a:rPr sz="1300" dirty="0">
                <a:solidFill>
                  <a:srgbClr val="0164A3"/>
                </a:solidFill>
                <a:latin typeface="Arial"/>
                <a:cs typeface="Arial"/>
              </a:rPr>
              <a:t> </a:t>
            </a:r>
            <a:r>
              <a:rPr sz="1300" spc="-5" dirty="0">
                <a:solidFill>
                  <a:srgbClr val="0164A3"/>
                </a:solidFill>
                <a:latin typeface="Arial"/>
                <a:cs typeface="Arial"/>
              </a:rPr>
              <a:t>for</a:t>
            </a:r>
            <a:r>
              <a:rPr sz="1300" spc="10" dirty="0">
                <a:solidFill>
                  <a:srgbClr val="0164A3"/>
                </a:solidFill>
                <a:latin typeface="Arial"/>
                <a:cs typeface="Arial"/>
              </a:rPr>
              <a:t> </a:t>
            </a:r>
            <a:r>
              <a:rPr sz="1300" spc="-5" dirty="0">
                <a:solidFill>
                  <a:srgbClr val="0164A3"/>
                </a:solidFill>
                <a:latin typeface="Arial"/>
                <a:cs typeface="Arial"/>
              </a:rPr>
              <a:t>safety.</a:t>
            </a:r>
            <a:r>
              <a:rPr sz="1300" spc="-10" dirty="0">
                <a:solidFill>
                  <a:srgbClr val="0164A3"/>
                </a:solidFill>
                <a:latin typeface="Arial"/>
                <a:cs typeface="Arial"/>
              </a:rPr>
              <a:t> </a:t>
            </a:r>
            <a:r>
              <a:rPr sz="1300" spc="-5" dirty="0">
                <a:solidFill>
                  <a:srgbClr val="0164A3"/>
                </a:solidFill>
                <a:latin typeface="Arial"/>
                <a:cs typeface="Arial"/>
              </a:rPr>
              <a:t>If an</a:t>
            </a:r>
            <a:r>
              <a:rPr sz="1300" spc="20" dirty="0">
                <a:solidFill>
                  <a:srgbClr val="0164A3"/>
                </a:solidFill>
                <a:latin typeface="Arial"/>
                <a:cs typeface="Arial"/>
              </a:rPr>
              <a:t> </a:t>
            </a:r>
            <a:r>
              <a:rPr sz="1300" spc="-5" dirty="0">
                <a:solidFill>
                  <a:srgbClr val="0164A3"/>
                </a:solidFill>
                <a:latin typeface="Arial"/>
                <a:cs typeface="Arial"/>
              </a:rPr>
              <a:t>accident/injury</a:t>
            </a:r>
            <a:r>
              <a:rPr sz="1300" spc="10" dirty="0">
                <a:solidFill>
                  <a:srgbClr val="0164A3"/>
                </a:solidFill>
                <a:latin typeface="Arial"/>
                <a:cs typeface="Arial"/>
              </a:rPr>
              <a:t> </a:t>
            </a:r>
            <a:r>
              <a:rPr sz="1300" spc="-5" dirty="0">
                <a:solidFill>
                  <a:srgbClr val="0164A3"/>
                </a:solidFill>
                <a:latin typeface="Arial"/>
                <a:cs typeface="Arial"/>
              </a:rPr>
              <a:t>occurs</a:t>
            </a:r>
            <a:r>
              <a:rPr sz="1300" dirty="0">
                <a:solidFill>
                  <a:srgbClr val="0164A3"/>
                </a:solidFill>
                <a:latin typeface="Arial"/>
                <a:cs typeface="Arial"/>
              </a:rPr>
              <a:t> </a:t>
            </a:r>
            <a:r>
              <a:rPr sz="1300" spc="-5" dirty="0">
                <a:solidFill>
                  <a:srgbClr val="0164A3"/>
                </a:solidFill>
                <a:latin typeface="Arial"/>
                <a:cs typeface="Arial"/>
              </a:rPr>
              <a:t>(i.e. slips,</a:t>
            </a:r>
            <a:r>
              <a:rPr sz="1300" spc="15" dirty="0">
                <a:solidFill>
                  <a:srgbClr val="0164A3"/>
                </a:solidFill>
                <a:latin typeface="Arial"/>
                <a:cs typeface="Arial"/>
              </a:rPr>
              <a:t> </a:t>
            </a:r>
            <a:r>
              <a:rPr sz="1300" spc="-5" dirty="0">
                <a:solidFill>
                  <a:srgbClr val="0164A3"/>
                </a:solidFill>
                <a:latin typeface="Arial"/>
                <a:cs typeface="Arial"/>
              </a:rPr>
              <a:t>falls,</a:t>
            </a:r>
            <a:r>
              <a:rPr sz="1300" spc="5" dirty="0">
                <a:solidFill>
                  <a:srgbClr val="0164A3"/>
                </a:solidFill>
                <a:latin typeface="Arial"/>
                <a:cs typeface="Arial"/>
              </a:rPr>
              <a:t> </a:t>
            </a:r>
            <a:r>
              <a:rPr sz="1300" spc="-5" dirty="0">
                <a:solidFill>
                  <a:srgbClr val="0164A3"/>
                </a:solidFill>
                <a:latin typeface="Arial"/>
                <a:cs typeface="Arial"/>
              </a:rPr>
              <a:t>blood/body</a:t>
            </a:r>
            <a:r>
              <a:rPr sz="1300" spc="20" dirty="0">
                <a:solidFill>
                  <a:srgbClr val="0164A3"/>
                </a:solidFill>
                <a:latin typeface="Arial"/>
                <a:cs typeface="Arial"/>
              </a:rPr>
              <a:t> </a:t>
            </a:r>
            <a:r>
              <a:rPr sz="1300" spc="-5" dirty="0">
                <a:solidFill>
                  <a:srgbClr val="0164A3"/>
                </a:solidFill>
                <a:latin typeface="Arial"/>
                <a:cs typeface="Arial"/>
              </a:rPr>
              <a:t>fluid </a:t>
            </a:r>
            <a:r>
              <a:rPr sz="1300" dirty="0">
                <a:solidFill>
                  <a:srgbClr val="0164A3"/>
                </a:solidFill>
                <a:latin typeface="Arial"/>
                <a:cs typeface="Arial"/>
              </a:rPr>
              <a:t> </a:t>
            </a:r>
            <a:r>
              <a:rPr sz="1300" spc="-5" dirty="0">
                <a:solidFill>
                  <a:srgbClr val="0164A3"/>
                </a:solidFill>
                <a:latin typeface="Arial"/>
                <a:cs typeface="Arial"/>
              </a:rPr>
              <a:t>exposures,</a:t>
            </a:r>
            <a:r>
              <a:rPr sz="1300" spc="5" dirty="0">
                <a:solidFill>
                  <a:srgbClr val="0164A3"/>
                </a:solidFill>
                <a:latin typeface="Arial"/>
                <a:cs typeface="Arial"/>
              </a:rPr>
              <a:t> </a:t>
            </a:r>
            <a:r>
              <a:rPr sz="1300" spc="-5" dirty="0">
                <a:solidFill>
                  <a:srgbClr val="0164A3"/>
                </a:solidFill>
                <a:latin typeface="Arial"/>
                <a:cs typeface="Arial"/>
              </a:rPr>
              <a:t>needle</a:t>
            </a:r>
            <a:r>
              <a:rPr sz="1300" spc="20" dirty="0">
                <a:solidFill>
                  <a:srgbClr val="0164A3"/>
                </a:solidFill>
                <a:latin typeface="Arial"/>
                <a:cs typeface="Arial"/>
              </a:rPr>
              <a:t> </a:t>
            </a:r>
            <a:r>
              <a:rPr sz="1300" spc="-5" dirty="0">
                <a:solidFill>
                  <a:srgbClr val="0164A3"/>
                </a:solidFill>
                <a:latin typeface="Arial"/>
                <a:cs typeface="Arial"/>
              </a:rPr>
              <a:t>sticks), report</a:t>
            </a:r>
            <a:r>
              <a:rPr sz="1300" dirty="0">
                <a:solidFill>
                  <a:srgbClr val="0164A3"/>
                </a:solidFill>
                <a:latin typeface="Arial"/>
                <a:cs typeface="Arial"/>
              </a:rPr>
              <a:t> </a:t>
            </a:r>
            <a:r>
              <a:rPr sz="1300" spc="-5" dirty="0">
                <a:solidFill>
                  <a:srgbClr val="0164A3"/>
                </a:solidFill>
                <a:latin typeface="Arial"/>
                <a:cs typeface="Arial"/>
              </a:rPr>
              <a:t>it.</a:t>
            </a:r>
            <a:r>
              <a:rPr sz="1300" dirty="0">
                <a:solidFill>
                  <a:srgbClr val="0164A3"/>
                </a:solidFill>
                <a:latin typeface="Arial"/>
                <a:cs typeface="Arial"/>
              </a:rPr>
              <a:t> </a:t>
            </a:r>
            <a:r>
              <a:rPr sz="1300" spc="-5" dirty="0">
                <a:solidFill>
                  <a:srgbClr val="0164A3"/>
                </a:solidFill>
                <a:latin typeface="Arial"/>
                <a:cs typeface="Arial"/>
              </a:rPr>
              <a:t>Contact</a:t>
            </a:r>
            <a:r>
              <a:rPr sz="1300" spc="25" dirty="0">
                <a:solidFill>
                  <a:srgbClr val="0164A3"/>
                </a:solidFill>
                <a:latin typeface="Arial"/>
                <a:cs typeface="Arial"/>
              </a:rPr>
              <a:t> </a:t>
            </a:r>
            <a:r>
              <a:rPr lang="en-US" sz="1300" spc="25" dirty="0" smtClean="0">
                <a:solidFill>
                  <a:schemeClr val="accent1">
                    <a:lumMod val="75000"/>
                  </a:schemeClr>
                </a:solidFill>
                <a:latin typeface="Arial"/>
                <a:cs typeface="Arial"/>
              </a:rPr>
              <a:t>Quality/</a:t>
            </a:r>
            <a:r>
              <a:rPr sz="1300" spc="-5" dirty="0" smtClean="0">
                <a:solidFill>
                  <a:srgbClr val="0164A3"/>
                </a:solidFill>
                <a:latin typeface="Arial"/>
                <a:cs typeface="Arial"/>
              </a:rPr>
              <a:t>Performance</a:t>
            </a:r>
            <a:r>
              <a:rPr sz="1300" spc="5" dirty="0" smtClean="0">
                <a:solidFill>
                  <a:srgbClr val="0164A3"/>
                </a:solidFill>
                <a:latin typeface="Arial"/>
                <a:cs typeface="Arial"/>
              </a:rPr>
              <a:t> </a:t>
            </a:r>
            <a:r>
              <a:rPr sz="1300" spc="-5" dirty="0">
                <a:solidFill>
                  <a:srgbClr val="0164A3"/>
                </a:solidFill>
                <a:latin typeface="Arial"/>
                <a:cs typeface="Arial"/>
              </a:rPr>
              <a:t>Improvement</a:t>
            </a:r>
            <a:r>
              <a:rPr sz="1300" dirty="0">
                <a:solidFill>
                  <a:srgbClr val="0164A3"/>
                </a:solidFill>
                <a:latin typeface="Arial"/>
                <a:cs typeface="Arial"/>
              </a:rPr>
              <a:t> </a:t>
            </a:r>
            <a:r>
              <a:rPr sz="1300" spc="-5" dirty="0">
                <a:solidFill>
                  <a:srgbClr val="0164A3"/>
                </a:solidFill>
                <a:latin typeface="Arial"/>
                <a:cs typeface="Arial"/>
              </a:rPr>
              <a:t>for</a:t>
            </a:r>
            <a:r>
              <a:rPr sz="1300" spc="5" dirty="0">
                <a:solidFill>
                  <a:srgbClr val="0164A3"/>
                </a:solidFill>
                <a:latin typeface="Arial"/>
                <a:cs typeface="Arial"/>
              </a:rPr>
              <a:t> </a:t>
            </a:r>
            <a:r>
              <a:rPr sz="1300" spc="-5" dirty="0">
                <a:solidFill>
                  <a:srgbClr val="0164A3"/>
                </a:solidFill>
                <a:latin typeface="Arial"/>
                <a:cs typeface="Arial"/>
              </a:rPr>
              <a:t>a</a:t>
            </a:r>
            <a:r>
              <a:rPr sz="1300" spc="15" dirty="0">
                <a:solidFill>
                  <a:srgbClr val="0164A3"/>
                </a:solidFill>
                <a:latin typeface="Arial"/>
                <a:cs typeface="Arial"/>
              </a:rPr>
              <a:t> </a:t>
            </a:r>
            <a:r>
              <a:rPr sz="1300" spc="-5" dirty="0">
                <a:solidFill>
                  <a:srgbClr val="0164A3"/>
                </a:solidFill>
                <a:latin typeface="Arial"/>
                <a:cs typeface="Arial"/>
              </a:rPr>
              <a:t>variance</a:t>
            </a:r>
            <a:r>
              <a:rPr sz="1300" spc="20" dirty="0">
                <a:solidFill>
                  <a:srgbClr val="0164A3"/>
                </a:solidFill>
                <a:latin typeface="Arial"/>
                <a:cs typeface="Arial"/>
              </a:rPr>
              <a:t> </a:t>
            </a:r>
            <a:r>
              <a:rPr sz="1300" spc="-5" dirty="0">
                <a:solidFill>
                  <a:srgbClr val="0164A3"/>
                </a:solidFill>
                <a:latin typeface="Arial"/>
                <a:cs typeface="Arial"/>
              </a:rPr>
              <a:t>report, and</a:t>
            </a:r>
            <a:r>
              <a:rPr sz="1300" spc="15" dirty="0">
                <a:solidFill>
                  <a:srgbClr val="0164A3"/>
                </a:solidFill>
                <a:latin typeface="Arial"/>
                <a:cs typeface="Arial"/>
              </a:rPr>
              <a:t> </a:t>
            </a:r>
            <a:r>
              <a:rPr sz="1300" spc="-5" dirty="0">
                <a:solidFill>
                  <a:srgbClr val="0164A3"/>
                </a:solidFill>
                <a:latin typeface="Arial"/>
                <a:cs typeface="Arial"/>
              </a:rPr>
              <a:t>Employee</a:t>
            </a:r>
            <a:r>
              <a:rPr sz="1300" spc="35" dirty="0">
                <a:solidFill>
                  <a:srgbClr val="0164A3"/>
                </a:solidFill>
                <a:latin typeface="Arial"/>
                <a:cs typeface="Arial"/>
              </a:rPr>
              <a:t> </a:t>
            </a:r>
            <a:r>
              <a:rPr sz="1300" spc="-5" dirty="0">
                <a:solidFill>
                  <a:srgbClr val="0164A3"/>
                </a:solidFill>
                <a:latin typeface="Arial"/>
                <a:cs typeface="Arial"/>
              </a:rPr>
              <a:t>Health</a:t>
            </a:r>
            <a:r>
              <a:rPr sz="1300" spc="20" dirty="0">
                <a:solidFill>
                  <a:srgbClr val="0164A3"/>
                </a:solidFill>
                <a:latin typeface="Arial"/>
                <a:cs typeface="Arial"/>
              </a:rPr>
              <a:t> </a:t>
            </a:r>
            <a:r>
              <a:rPr sz="1300" spc="-5" dirty="0">
                <a:solidFill>
                  <a:srgbClr val="0164A3"/>
                </a:solidFill>
                <a:latin typeface="Arial"/>
                <a:cs typeface="Arial"/>
              </a:rPr>
              <a:t>or</a:t>
            </a:r>
            <a:r>
              <a:rPr sz="1300" spc="10" dirty="0">
                <a:solidFill>
                  <a:srgbClr val="0164A3"/>
                </a:solidFill>
                <a:latin typeface="Arial"/>
                <a:cs typeface="Arial"/>
              </a:rPr>
              <a:t> </a:t>
            </a:r>
            <a:r>
              <a:rPr sz="1300" spc="-5" dirty="0">
                <a:solidFill>
                  <a:srgbClr val="0164A3"/>
                </a:solidFill>
                <a:latin typeface="Arial"/>
                <a:cs typeface="Arial"/>
              </a:rPr>
              <a:t>Administrative </a:t>
            </a:r>
            <a:r>
              <a:rPr sz="1300" spc="-290" dirty="0">
                <a:solidFill>
                  <a:srgbClr val="0164A3"/>
                </a:solidFill>
                <a:latin typeface="Arial"/>
                <a:cs typeface="Arial"/>
              </a:rPr>
              <a:t> </a:t>
            </a:r>
            <a:r>
              <a:rPr sz="1300" spc="-5" dirty="0">
                <a:solidFill>
                  <a:srgbClr val="0164A3"/>
                </a:solidFill>
                <a:latin typeface="Arial"/>
                <a:cs typeface="Arial"/>
              </a:rPr>
              <a:t>Coordinator</a:t>
            </a:r>
            <a:r>
              <a:rPr sz="1300" spc="10" dirty="0">
                <a:solidFill>
                  <a:srgbClr val="0164A3"/>
                </a:solidFill>
                <a:latin typeface="Arial"/>
                <a:cs typeface="Arial"/>
              </a:rPr>
              <a:t> </a:t>
            </a:r>
            <a:r>
              <a:rPr sz="1300" spc="-5" dirty="0">
                <a:solidFill>
                  <a:srgbClr val="0164A3"/>
                </a:solidFill>
                <a:latin typeface="Arial"/>
                <a:cs typeface="Arial"/>
              </a:rPr>
              <a:t>on</a:t>
            </a:r>
            <a:r>
              <a:rPr sz="1300" spc="15" dirty="0">
                <a:solidFill>
                  <a:srgbClr val="0164A3"/>
                </a:solidFill>
                <a:latin typeface="Arial"/>
                <a:cs typeface="Arial"/>
              </a:rPr>
              <a:t> </a:t>
            </a:r>
            <a:r>
              <a:rPr sz="1300" spc="-5" dirty="0">
                <a:solidFill>
                  <a:srgbClr val="0164A3"/>
                </a:solidFill>
                <a:latin typeface="Arial"/>
                <a:cs typeface="Arial"/>
              </a:rPr>
              <a:t>duty</a:t>
            </a:r>
            <a:r>
              <a:rPr sz="1300" dirty="0">
                <a:solidFill>
                  <a:srgbClr val="0164A3"/>
                </a:solidFill>
                <a:latin typeface="Arial"/>
                <a:cs typeface="Arial"/>
              </a:rPr>
              <a:t> </a:t>
            </a:r>
            <a:r>
              <a:rPr sz="1300" spc="-5" dirty="0">
                <a:solidFill>
                  <a:srgbClr val="0164A3"/>
                </a:solidFill>
                <a:latin typeface="Arial"/>
                <a:cs typeface="Arial"/>
              </a:rPr>
              <a:t>for</a:t>
            </a:r>
            <a:r>
              <a:rPr sz="1300" dirty="0">
                <a:solidFill>
                  <a:srgbClr val="0164A3"/>
                </a:solidFill>
                <a:latin typeface="Arial"/>
                <a:cs typeface="Arial"/>
              </a:rPr>
              <a:t> </a:t>
            </a:r>
            <a:r>
              <a:rPr sz="1300" spc="-5" dirty="0">
                <a:solidFill>
                  <a:srgbClr val="0164A3"/>
                </a:solidFill>
                <a:latin typeface="Arial"/>
                <a:cs typeface="Arial"/>
              </a:rPr>
              <a:t>assistance</a:t>
            </a:r>
            <a:r>
              <a:rPr sz="1300" dirty="0">
                <a:solidFill>
                  <a:srgbClr val="0164A3"/>
                </a:solidFill>
                <a:latin typeface="Arial"/>
                <a:cs typeface="Arial"/>
              </a:rPr>
              <a:t> </a:t>
            </a:r>
            <a:r>
              <a:rPr sz="1300" spc="-5" dirty="0">
                <a:solidFill>
                  <a:srgbClr val="0164A3"/>
                </a:solidFill>
                <a:latin typeface="Arial"/>
                <a:cs typeface="Arial"/>
              </a:rPr>
              <a:t>on</a:t>
            </a:r>
            <a:r>
              <a:rPr sz="1300" spc="10" dirty="0">
                <a:solidFill>
                  <a:srgbClr val="0164A3"/>
                </a:solidFill>
                <a:latin typeface="Arial"/>
                <a:cs typeface="Arial"/>
              </a:rPr>
              <a:t> </a:t>
            </a:r>
            <a:r>
              <a:rPr sz="1300" spc="-5" dirty="0">
                <a:solidFill>
                  <a:srgbClr val="0164A3"/>
                </a:solidFill>
                <a:latin typeface="Arial"/>
                <a:cs typeface="Arial"/>
              </a:rPr>
              <a:t>the</a:t>
            </a:r>
            <a:r>
              <a:rPr sz="1300" dirty="0">
                <a:solidFill>
                  <a:srgbClr val="0164A3"/>
                </a:solidFill>
                <a:latin typeface="Arial"/>
                <a:cs typeface="Arial"/>
              </a:rPr>
              <a:t> </a:t>
            </a:r>
            <a:r>
              <a:rPr sz="1300" spc="-5" dirty="0">
                <a:solidFill>
                  <a:srgbClr val="0164A3"/>
                </a:solidFill>
                <a:latin typeface="Arial"/>
                <a:cs typeface="Arial"/>
              </a:rPr>
              <a:t>Employee</a:t>
            </a:r>
            <a:r>
              <a:rPr sz="1300" spc="30" dirty="0">
                <a:solidFill>
                  <a:srgbClr val="0164A3"/>
                </a:solidFill>
                <a:latin typeface="Arial"/>
                <a:cs typeface="Arial"/>
              </a:rPr>
              <a:t> </a:t>
            </a:r>
            <a:r>
              <a:rPr sz="1300" spc="-5" dirty="0">
                <a:solidFill>
                  <a:srgbClr val="0164A3"/>
                </a:solidFill>
                <a:latin typeface="Arial"/>
                <a:cs typeface="Arial"/>
              </a:rPr>
              <a:t>Injury/Illness report.</a:t>
            </a:r>
            <a:r>
              <a:rPr sz="1300" spc="-10" dirty="0">
                <a:solidFill>
                  <a:srgbClr val="0164A3"/>
                </a:solidFill>
                <a:latin typeface="Arial"/>
                <a:cs typeface="Arial"/>
              </a:rPr>
              <a:t> </a:t>
            </a:r>
            <a:r>
              <a:rPr sz="1300" spc="-5" dirty="0">
                <a:solidFill>
                  <a:srgbClr val="0164A3"/>
                </a:solidFill>
                <a:latin typeface="Arial"/>
                <a:cs typeface="Arial"/>
              </a:rPr>
              <a:t>If unsure</a:t>
            </a:r>
            <a:r>
              <a:rPr sz="1300" spc="10" dirty="0">
                <a:solidFill>
                  <a:srgbClr val="0164A3"/>
                </a:solidFill>
                <a:latin typeface="Arial"/>
                <a:cs typeface="Arial"/>
              </a:rPr>
              <a:t> </a:t>
            </a:r>
            <a:r>
              <a:rPr sz="1300" spc="-5" dirty="0">
                <a:solidFill>
                  <a:srgbClr val="0164A3"/>
                </a:solidFill>
                <a:latin typeface="Arial"/>
                <a:cs typeface="Arial"/>
              </a:rPr>
              <a:t>how</a:t>
            </a:r>
            <a:r>
              <a:rPr sz="1300" spc="15" dirty="0">
                <a:solidFill>
                  <a:srgbClr val="0164A3"/>
                </a:solidFill>
                <a:latin typeface="Arial"/>
                <a:cs typeface="Arial"/>
              </a:rPr>
              <a:t> </a:t>
            </a:r>
            <a:r>
              <a:rPr sz="1300" spc="-5" dirty="0">
                <a:solidFill>
                  <a:srgbClr val="0164A3"/>
                </a:solidFill>
                <a:latin typeface="Arial"/>
                <a:cs typeface="Arial"/>
              </a:rPr>
              <a:t>to</a:t>
            </a:r>
            <a:r>
              <a:rPr sz="1300" spc="5" dirty="0">
                <a:solidFill>
                  <a:srgbClr val="0164A3"/>
                </a:solidFill>
                <a:latin typeface="Arial"/>
                <a:cs typeface="Arial"/>
              </a:rPr>
              <a:t> </a:t>
            </a:r>
            <a:r>
              <a:rPr sz="1300" spc="-5" dirty="0">
                <a:solidFill>
                  <a:srgbClr val="0164A3"/>
                </a:solidFill>
                <a:latin typeface="Arial"/>
                <a:cs typeface="Arial"/>
              </a:rPr>
              <a:t>report an</a:t>
            </a:r>
            <a:r>
              <a:rPr sz="1300" spc="15" dirty="0">
                <a:solidFill>
                  <a:srgbClr val="0164A3"/>
                </a:solidFill>
                <a:latin typeface="Arial"/>
                <a:cs typeface="Arial"/>
              </a:rPr>
              <a:t> </a:t>
            </a:r>
            <a:r>
              <a:rPr sz="1300" spc="-5" dirty="0">
                <a:solidFill>
                  <a:srgbClr val="0164A3"/>
                </a:solidFill>
                <a:latin typeface="Arial"/>
                <a:cs typeface="Arial"/>
              </a:rPr>
              <a:t>accident</a:t>
            </a:r>
            <a:r>
              <a:rPr sz="1300" dirty="0">
                <a:solidFill>
                  <a:srgbClr val="0164A3"/>
                </a:solidFill>
                <a:latin typeface="Arial"/>
                <a:cs typeface="Arial"/>
              </a:rPr>
              <a:t> </a:t>
            </a:r>
            <a:r>
              <a:rPr sz="1300" spc="-5" dirty="0">
                <a:solidFill>
                  <a:srgbClr val="0164A3"/>
                </a:solidFill>
                <a:latin typeface="Arial"/>
                <a:cs typeface="Arial"/>
              </a:rPr>
              <a:t>or</a:t>
            </a:r>
            <a:r>
              <a:rPr sz="1300" dirty="0">
                <a:solidFill>
                  <a:srgbClr val="0164A3"/>
                </a:solidFill>
                <a:latin typeface="Arial"/>
                <a:cs typeface="Arial"/>
              </a:rPr>
              <a:t> </a:t>
            </a:r>
            <a:r>
              <a:rPr sz="1300" spc="-5" dirty="0">
                <a:solidFill>
                  <a:srgbClr val="0164A3"/>
                </a:solidFill>
                <a:latin typeface="Arial"/>
                <a:cs typeface="Arial"/>
              </a:rPr>
              <a:t>injury</a:t>
            </a:r>
            <a:r>
              <a:rPr sz="1300" spc="25" dirty="0">
                <a:solidFill>
                  <a:srgbClr val="0164A3"/>
                </a:solidFill>
                <a:latin typeface="Arial"/>
                <a:cs typeface="Arial"/>
              </a:rPr>
              <a:t> </a:t>
            </a:r>
            <a:r>
              <a:rPr sz="1300" spc="-5" dirty="0">
                <a:solidFill>
                  <a:srgbClr val="0164A3"/>
                </a:solidFill>
                <a:latin typeface="Arial"/>
                <a:cs typeface="Arial"/>
              </a:rPr>
              <a:t>and/or</a:t>
            </a:r>
            <a:r>
              <a:rPr sz="1300" spc="10" dirty="0">
                <a:solidFill>
                  <a:srgbClr val="0164A3"/>
                </a:solidFill>
                <a:latin typeface="Arial"/>
                <a:cs typeface="Arial"/>
              </a:rPr>
              <a:t> </a:t>
            </a:r>
            <a:r>
              <a:rPr sz="1300" spc="-5" dirty="0">
                <a:solidFill>
                  <a:srgbClr val="0164A3"/>
                </a:solidFill>
                <a:latin typeface="Arial"/>
                <a:cs typeface="Arial"/>
              </a:rPr>
              <a:t>need</a:t>
            </a:r>
            <a:r>
              <a:rPr sz="1300" spc="10" dirty="0">
                <a:solidFill>
                  <a:srgbClr val="0164A3"/>
                </a:solidFill>
                <a:latin typeface="Arial"/>
                <a:cs typeface="Arial"/>
              </a:rPr>
              <a:t> </a:t>
            </a:r>
            <a:r>
              <a:rPr sz="1300" spc="-5" dirty="0">
                <a:solidFill>
                  <a:srgbClr val="0164A3"/>
                </a:solidFill>
                <a:latin typeface="Arial"/>
                <a:cs typeface="Arial"/>
              </a:rPr>
              <a:t>a </a:t>
            </a:r>
            <a:r>
              <a:rPr sz="1300" dirty="0">
                <a:solidFill>
                  <a:srgbClr val="0164A3"/>
                </a:solidFill>
                <a:latin typeface="Arial"/>
                <a:cs typeface="Arial"/>
              </a:rPr>
              <a:t> </a:t>
            </a:r>
            <a:r>
              <a:rPr sz="1300" spc="-5" dirty="0">
                <a:solidFill>
                  <a:srgbClr val="0164A3"/>
                </a:solidFill>
                <a:latin typeface="Arial"/>
                <a:cs typeface="Arial"/>
              </a:rPr>
              <a:t>form,</a:t>
            </a:r>
            <a:r>
              <a:rPr sz="1300" spc="-20" dirty="0">
                <a:solidFill>
                  <a:srgbClr val="0164A3"/>
                </a:solidFill>
                <a:latin typeface="Arial"/>
                <a:cs typeface="Arial"/>
              </a:rPr>
              <a:t> </a:t>
            </a:r>
            <a:r>
              <a:rPr sz="1300" spc="-5" dirty="0">
                <a:solidFill>
                  <a:srgbClr val="0164A3"/>
                </a:solidFill>
                <a:latin typeface="Arial"/>
                <a:cs typeface="Arial"/>
              </a:rPr>
              <a:t>contact</a:t>
            </a:r>
            <a:r>
              <a:rPr sz="1300" spc="-25" dirty="0">
                <a:solidFill>
                  <a:srgbClr val="0164A3"/>
                </a:solidFill>
                <a:latin typeface="Arial"/>
                <a:cs typeface="Arial"/>
              </a:rPr>
              <a:t> </a:t>
            </a:r>
            <a:r>
              <a:rPr sz="1300" spc="-5" dirty="0">
                <a:solidFill>
                  <a:srgbClr val="0164A3"/>
                </a:solidFill>
                <a:latin typeface="Arial"/>
                <a:cs typeface="Arial"/>
              </a:rPr>
              <a:t>a member of</a:t>
            </a:r>
            <a:r>
              <a:rPr sz="1300" spc="-15" dirty="0">
                <a:solidFill>
                  <a:srgbClr val="0164A3"/>
                </a:solidFill>
                <a:latin typeface="Arial"/>
                <a:cs typeface="Arial"/>
              </a:rPr>
              <a:t> </a:t>
            </a:r>
            <a:r>
              <a:rPr sz="1300" spc="-5" dirty="0">
                <a:solidFill>
                  <a:srgbClr val="0164A3"/>
                </a:solidFill>
                <a:latin typeface="Arial"/>
                <a:cs typeface="Arial"/>
              </a:rPr>
              <a:t>leadership.</a:t>
            </a:r>
            <a:endParaRPr sz="1300" dirty="0">
              <a:latin typeface="Arial"/>
              <a:cs typeface="Arial"/>
            </a:endParaRPr>
          </a:p>
          <a:p>
            <a:pPr>
              <a:lnSpc>
                <a:spcPct val="100000"/>
              </a:lnSpc>
              <a:spcBef>
                <a:spcPts val="10"/>
              </a:spcBef>
            </a:pPr>
            <a:endParaRPr sz="800" dirty="0">
              <a:latin typeface="Arial"/>
              <a:cs typeface="Arial"/>
            </a:endParaRPr>
          </a:p>
          <a:p>
            <a:pPr marL="12700" marR="462915">
              <a:lnSpc>
                <a:spcPct val="100000"/>
              </a:lnSpc>
            </a:pPr>
            <a:r>
              <a:rPr sz="1300" b="1" spc="-5" dirty="0">
                <a:solidFill>
                  <a:srgbClr val="0164A3"/>
                </a:solidFill>
                <a:latin typeface="Arial"/>
                <a:cs typeface="Arial"/>
              </a:rPr>
              <a:t>Interim</a:t>
            </a:r>
            <a:r>
              <a:rPr sz="1300" b="1" spc="-10" dirty="0">
                <a:solidFill>
                  <a:srgbClr val="0164A3"/>
                </a:solidFill>
                <a:latin typeface="Arial"/>
                <a:cs typeface="Arial"/>
              </a:rPr>
              <a:t> </a:t>
            </a:r>
            <a:r>
              <a:rPr sz="1300" b="1" spc="-5" dirty="0">
                <a:solidFill>
                  <a:srgbClr val="0164A3"/>
                </a:solidFill>
                <a:latin typeface="Arial"/>
                <a:cs typeface="Arial"/>
              </a:rPr>
              <a:t>Life</a:t>
            </a:r>
            <a:r>
              <a:rPr sz="1300" b="1" dirty="0">
                <a:solidFill>
                  <a:srgbClr val="0164A3"/>
                </a:solidFill>
                <a:latin typeface="Arial"/>
                <a:cs typeface="Arial"/>
              </a:rPr>
              <a:t> </a:t>
            </a:r>
            <a:r>
              <a:rPr sz="1300" b="1" spc="-5" dirty="0">
                <a:solidFill>
                  <a:srgbClr val="0164A3"/>
                </a:solidFill>
                <a:latin typeface="Arial"/>
                <a:cs typeface="Arial"/>
              </a:rPr>
              <a:t>Safety</a:t>
            </a:r>
            <a:r>
              <a:rPr sz="1300" b="1" spc="10" dirty="0">
                <a:solidFill>
                  <a:srgbClr val="0164A3"/>
                </a:solidFill>
                <a:latin typeface="Arial"/>
                <a:cs typeface="Arial"/>
              </a:rPr>
              <a:t> </a:t>
            </a:r>
            <a:r>
              <a:rPr sz="1300" b="1" spc="-5" dirty="0">
                <a:solidFill>
                  <a:srgbClr val="0164A3"/>
                </a:solidFill>
                <a:latin typeface="Arial"/>
                <a:cs typeface="Arial"/>
              </a:rPr>
              <a:t>Measures</a:t>
            </a:r>
            <a:r>
              <a:rPr sz="1300" b="1" spc="20" dirty="0">
                <a:solidFill>
                  <a:srgbClr val="0164A3"/>
                </a:solidFill>
                <a:latin typeface="Arial"/>
                <a:cs typeface="Arial"/>
              </a:rPr>
              <a:t> </a:t>
            </a:r>
            <a:r>
              <a:rPr sz="1300" b="1" spc="-5" dirty="0">
                <a:solidFill>
                  <a:srgbClr val="0164A3"/>
                </a:solidFill>
                <a:latin typeface="Arial"/>
                <a:cs typeface="Arial"/>
              </a:rPr>
              <a:t>(ILSM)</a:t>
            </a:r>
            <a:r>
              <a:rPr sz="1300" b="1" spc="5" dirty="0">
                <a:solidFill>
                  <a:srgbClr val="0164A3"/>
                </a:solidFill>
                <a:latin typeface="Arial"/>
                <a:cs typeface="Arial"/>
              </a:rPr>
              <a:t> </a:t>
            </a:r>
            <a:r>
              <a:rPr sz="1300" spc="-5" dirty="0">
                <a:solidFill>
                  <a:srgbClr val="0164A3"/>
                </a:solidFill>
                <a:latin typeface="Arial"/>
                <a:cs typeface="Arial"/>
              </a:rPr>
              <a:t>are</a:t>
            </a:r>
            <a:r>
              <a:rPr sz="1300" dirty="0">
                <a:solidFill>
                  <a:srgbClr val="0164A3"/>
                </a:solidFill>
                <a:latin typeface="Arial"/>
                <a:cs typeface="Arial"/>
              </a:rPr>
              <a:t> </a:t>
            </a:r>
            <a:r>
              <a:rPr sz="1300" spc="-5" dirty="0">
                <a:solidFill>
                  <a:srgbClr val="0164A3"/>
                </a:solidFill>
                <a:latin typeface="Arial"/>
                <a:cs typeface="Arial"/>
              </a:rPr>
              <a:t>a</a:t>
            </a:r>
            <a:r>
              <a:rPr sz="1300" spc="15" dirty="0">
                <a:solidFill>
                  <a:srgbClr val="0164A3"/>
                </a:solidFill>
                <a:latin typeface="Arial"/>
                <a:cs typeface="Arial"/>
              </a:rPr>
              <a:t> </a:t>
            </a:r>
            <a:r>
              <a:rPr sz="1300" spc="-5" dirty="0">
                <a:solidFill>
                  <a:srgbClr val="0164A3"/>
                </a:solidFill>
                <a:latin typeface="Arial"/>
                <a:cs typeface="Arial"/>
              </a:rPr>
              <a:t>series</a:t>
            </a:r>
            <a:r>
              <a:rPr sz="1300" spc="10" dirty="0">
                <a:solidFill>
                  <a:srgbClr val="0164A3"/>
                </a:solidFill>
                <a:latin typeface="Arial"/>
                <a:cs typeface="Arial"/>
              </a:rPr>
              <a:t> </a:t>
            </a:r>
            <a:r>
              <a:rPr sz="1300" spc="-5" dirty="0">
                <a:solidFill>
                  <a:srgbClr val="0164A3"/>
                </a:solidFill>
                <a:latin typeface="Arial"/>
                <a:cs typeface="Arial"/>
              </a:rPr>
              <a:t>of</a:t>
            </a:r>
            <a:r>
              <a:rPr sz="1300" spc="5" dirty="0">
                <a:solidFill>
                  <a:srgbClr val="0164A3"/>
                </a:solidFill>
                <a:latin typeface="Arial"/>
                <a:cs typeface="Arial"/>
              </a:rPr>
              <a:t> </a:t>
            </a:r>
            <a:r>
              <a:rPr sz="1300" spc="-5" dirty="0">
                <a:solidFill>
                  <a:srgbClr val="0164A3"/>
                </a:solidFill>
                <a:latin typeface="Arial"/>
                <a:cs typeface="Arial"/>
              </a:rPr>
              <a:t>actions</a:t>
            </a:r>
            <a:r>
              <a:rPr sz="1300" dirty="0">
                <a:solidFill>
                  <a:srgbClr val="0164A3"/>
                </a:solidFill>
                <a:latin typeface="Arial"/>
                <a:cs typeface="Arial"/>
              </a:rPr>
              <a:t> </a:t>
            </a:r>
            <a:r>
              <a:rPr sz="1300" spc="-5" dirty="0">
                <a:solidFill>
                  <a:srgbClr val="0164A3"/>
                </a:solidFill>
                <a:latin typeface="Arial"/>
                <a:cs typeface="Arial"/>
              </a:rPr>
              <a:t>that must</a:t>
            </a:r>
            <a:r>
              <a:rPr sz="1300" dirty="0">
                <a:solidFill>
                  <a:srgbClr val="0164A3"/>
                </a:solidFill>
                <a:latin typeface="Arial"/>
                <a:cs typeface="Arial"/>
              </a:rPr>
              <a:t> </a:t>
            </a:r>
            <a:r>
              <a:rPr sz="1300" spc="-5" dirty="0">
                <a:solidFill>
                  <a:srgbClr val="0164A3"/>
                </a:solidFill>
                <a:latin typeface="Arial"/>
                <a:cs typeface="Arial"/>
              </a:rPr>
              <a:t>be</a:t>
            </a:r>
            <a:r>
              <a:rPr sz="1300" spc="15" dirty="0">
                <a:solidFill>
                  <a:srgbClr val="0164A3"/>
                </a:solidFill>
                <a:latin typeface="Arial"/>
                <a:cs typeface="Arial"/>
              </a:rPr>
              <a:t> </a:t>
            </a:r>
            <a:r>
              <a:rPr sz="1300" spc="-5" dirty="0">
                <a:solidFill>
                  <a:srgbClr val="0164A3"/>
                </a:solidFill>
                <a:latin typeface="Arial"/>
                <a:cs typeface="Arial"/>
              </a:rPr>
              <a:t>taken</a:t>
            </a:r>
            <a:r>
              <a:rPr sz="1300" spc="5" dirty="0">
                <a:solidFill>
                  <a:srgbClr val="0164A3"/>
                </a:solidFill>
                <a:latin typeface="Arial"/>
                <a:cs typeface="Arial"/>
              </a:rPr>
              <a:t> </a:t>
            </a:r>
            <a:r>
              <a:rPr sz="1300" spc="-5" dirty="0">
                <a:solidFill>
                  <a:srgbClr val="0164A3"/>
                </a:solidFill>
                <a:latin typeface="Arial"/>
                <a:cs typeface="Arial"/>
              </a:rPr>
              <a:t>to</a:t>
            </a:r>
            <a:r>
              <a:rPr sz="1300" spc="5" dirty="0">
                <a:solidFill>
                  <a:srgbClr val="0164A3"/>
                </a:solidFill>
                <a:latin typeface="Arial"/>
                <a:cs typeface="Arial"/>
              </a:rPr>
              <a:t> </a:t>
            </a:r>
            <a:r>
              <a:rPr sz="1300" spc="-5" dirty="0">
                <a:solidFill>
                  <a:srgbClr val="0164A3"/>
                </a:solidFill>
                <a:latin typeface="Arial"/>
                <a:cs typeface="Arial"/>
              </a:rPr>
              <a:t>temporarily</a:t>
            </a:r>
            <a:r>
              <a:rPr sz="1300" spc="20" dirty="0">
                <a:solidFill>
                  <a:srgbClr val="0164A3"/>
                </a:solidFill>
                <a:latin typeface="Arial"/>
                <a:cs typeface="Arial"/>
              </a:rPr>
              <a:t> </a:t>
            </a:r>
            <a:r>
              <a:rPr sz="1300" spc="-5" dirty="0">
                <a:solidFill>
                  <a:srgbClr val="0164A3"/>
                </a:solidFill>
                <a:latin typeface="Arial"/>
                <a:cs typeface="Arial"/>
              </a:rPr>
              <a:t>compensate for</a:t>
            </a:r>
            <a:r>
              <a:rPr sz="1300" spc="5" dirty="0">
                <a:solidFill>
                  <a:srgbClr val="0164A3"/>
                </a:solidFill>
                <a:latin typeface="Arial"/>
                <a:cs typeface="Arial"/>
              </a:rPr>
              <a:t> </a:t>
            </a:r>
            <a:r>
              <a:rPr sz="1300" spc="-5" dirty="0">
                <a:solidFill>
                  <a:srgbClr val="0164A3"/>
                </a:solidFill>
                <a:latin typeface="Arial"/>
                <a:cs typeface="Arial"/>
              </a:rPr>
              <a:t>fire</a:t>
            </a:r>
            <a:r>
              <a:rPr sz="1300" spc="10" dirty="0">
                <a:solidFill>
                  <a:srgbClr val="0164A3"/>
                </a:solidFill>
                <a:latin typeface="Arial"/>
                <a:cs typeface="Arial"/>
              </a:rPr>
              <a:t> </a:t>
            </a:r>
            <a:r>
              <a:rPr sz="1300" spc="-5" dirty="0">
                <a:solidFill>
                  <a:srgbClr val="0164A3"/>
                </a:solidFill>
                <a:latin typeface="Arial"/>
                <a:cs typeface="Arial"/>
              </a:rPr>
              <a:t>protection </a:t>
            </a:r>
            <a:r>
              <a:rPr sz="1300" spc="-290" dirty="0">
                <a:solidFill>
                  <a:srgbClr val="0164A3"/>
                </a:solidFill>
                <a:latin typeface="Arial"/>
                <a:cs typeface="Arial"/>
              </a:rPr>
              <a:t> </a:t>
            </a:r>
            <a:r>
              <a:rPr sz="1300" spc="-5" dirty="0">
                <a:solidFill>
                  <a:srgbClr val="0164A3"/>
                </a:solidFill>
                <a:latin typeface="Arial"/>
                <a:cs typeface="Arial"/>
              </a:rPr>
              <a:t>deficiencies or for</a:t>
            </a:r>
            <a:r>
              <a:rPr sz="1300" spc="-20" dirty="0">
                <a:solidFill>
                  <a:srgbClr val="0164A3"/>
                </a:solidFill>
                <a:latin typeface="Arial"/>
                <a:cs typeface="Arial"/>
              </a:rPr>
              <a:t> </a:t>
            </a:r>
            <a:r>
              <a:rPr sz="1300" spc="-5" dirty="0">
                <a:solidFill>
                  <a:srgbClr val="0164A3"/>
                </a:solidFill>
                <a:latin typeface="Arial"/>
                <a:cs typeface="Arial"/>
              </a:rPr>
              <a:t>hazards created</a:t>
            </a:r>
            <a:r>
              <a:rPr sz="1300" spc="-15" dirty="0">
                <a:solidFill>
                  <a:srgbClr val="0164A3"/>
                </a:solidFill>
                <a:latin typeface="Arial"/>
                <a:cs typeface="Arial"/>
              </a:rPr>
              <a:t> </a:t>
            </a:r>
            <a:r>
              <a:rPr sz="1300" spc="-5" dirty="0">
                <a:solidFill>
                  <a:srgbClr val="0164A3"/>
                </a:solidFill>
                <a:latin typeface="Arial"/>
                <a:cs typeface="Arial"/>
              </a:rPr>
              <a:t>by</a:t>
            </a:r>
            <a:r>
              <a:rPr sz="1300" dirty="0">
                <a:solidFill>
                  <a:srgbClr val="0164A3"/>
                </a:solidFill>
                <a:latin typeface="Arial"/>
                <a:cs typeface="Arial"/>
              </a:rPr>
              <a:t> </a:t>
            </a:r>
            <a:r>
              <a:rPr sz="1300" spc="-5" dirty="0">
                <a:solidFill>
                  <a:srgbClr val="0164A3"/>
                </a:solidFill>
                <a:latin typeface="Arial"/>
                <a:cs typeface="Arial"/>
              </a:rPr>
              <a:t>construction</a:t>
            </a:r>
            <a:r>
              <a:rPr sz="1300" spc="-20" dirty="0">
                <a:solidFill>
                  <a:srgbClr val="0164A3"/>
                </a:solidFill>
                <a:latin typeface="Arial"/>
                <a:cs typeface="Arial"/>
              </a:rPr>
              <a:t> </a:t>
            </a:r>
            <a:r>
              <a:rPr sz="1300" spc="-5" dirty="0">
                <a:solidFill>
                  <a:srgbClr val="0164A3"/>
                </a:solidFill>
                <a:latin typeface="Arial"/>
                <a:cs typeface="Arial"/>
              </a:rPr>
              <a:t>activities.</a:t>
            </a:r>
            <a:endParaRPr sz="1300" dirty="0">
              <a:latin typeface="Arial"/>
              <a:cs typeface="Arial"/>
            </a:endParaRPr>
          </a:p>
          <a:p>
            <a:pPr>
              <a:lnSpc>
                <a:spcPct val="100000"/>
              </a:lnSpc>
              <a:spcBef>
                <a:spcPts val="5"/>
              </a:spcBef>
            </a:pPr>
            <a:endParaRPr sz="800" dirty="0">
              <a:latin typeface="Arial"/>
              <a:cs typeface="Arial"/>
            </a:endParaRPr>
          </a:p>
          <a:p>
            <a:pPr marL="12700" marR="97790">
              <a:lnSpc>
                <a:spcPct val="100000"/>
              </a:lnSpc>
              <a:spcBef>
                <a:spcPts val="5"/>
              </a:spcBef>
            </a:pPr>
            <a:r>
              <a:rPr sz="1300" b="1" spc="-5" dirty="0">
                <a:solidFill>
                  <a:srgbClr val="0164A3"/>
                </a:solidFill>
                <a:latin typeface="Arial"/>
                <a:cs typeface="Arial"/>
              </a:rPr>
              <a:t>Crisis</a:t>
            </a:r>
            <a:r>
              <a:rPr sz="1300" b="1" dirty="0">
                <a:solidFill>
                  <a:srgbClr val="0164A3"/>
                </a:solidFill>
                <a:latin typeface="Arial"/>
                <a:cs typeface="Arial"/>
              </a:rPr>
              <a:t> </a:t>
            </a:r>
            <a:r>
              <a:rPr sz="1300" b="1" spc="-5" dirty="0">
                <a:solidFill>
                  <a:srgbClr val="0164A3"/>
                </a:solidFill>
                <a:latin typeface="Arial"/>
                <a:cs typeface="Arial"/>
              </a:rPr>
              <a:t>Intervention</a:t>
            </a:r>
            <a:r>
              <a:rPr sz="1300" b="1" dirty="0">
                <a:solidFill>
                  <a:srgbClr val="0164A3"/>
                </a:solidFill>
                <a:latin typeface="Arial"/>
                <a:cs typeface="Arial"/>
              </a:rPr>
              <a:t> </a:t>
            </a:r>
            <a:r>
              <a:rPr sz="1300" b="1" spc="-5" dirty="0">
                <a:solidFill>
                  <a:srgbClr val="0164A3"/>
                </a:solidFill>
                <a:latin typeface="Arial"/>
                <a:cs typeface="Arial"/>
              </a:rPr>
              <a:t>Team</a:t>
            </a:r>
            <a:r>
              <a:rPr sz="1300" b="1" spc="10" dirty="0">
                <a:solidFill>
                  <a:srgbClr val="0164A3"/>
                </a:solidFill>
                <a:latin typeface="Arial"/>
                <a:cs typeface="Arial"/>
              </a:rPr>
              <a:t> </a:t>
            </a:r>
            <a:r>
              <a:rPr sz="1300" b="1" spc="-5" dirty="0">
                <a:solidFill>
                  <a:srgbClr val="0164A3"/>
                </a:solidFill>
                <a:latin typeface="Arial"/>
                <a:cs typeface="Arial"/>
              </a:rPr>
              <a:t>Response</a:t>
            </a:r>
            <a:r>
              <a:rPr sz="1300" b="1" spc="30" dirty="0">
                <a:solidFill>
                  <a:srgbClr val="0164A3"/>
                </a:solidFill>
                <a:latin typeface="Arial"/>
                <a:cs typeface="Arial"/>
              </a:rPr>
              <a:t> </a:t>
            </a:r>
            <a:r>
              <a:rPr sz="1300" b="1" spc="-5" dirty="0">
                <a:solidFill>
                  <a:srgbClr val="0164A3"/>
                </a:solidFill>
                <a:latin typeface="Arial"/>
                <a:cs typeface="Arial"/>
              </a:rPr>
              <a:t>–Dr</a:t>
            </a:r>
            <a:r>
              <a:rPr sz="1300" b="1" spc="15" dirty="0">
                <a:solidFill>
                  <a:srgbClr val="0164A3"/>
                </a:solidFill>
                <a:latin typeface="Arial"/>
                <a:cs typeface="Arial"/>
              </a:rPr>
              <a:t> </a:t>
            </a:r>
            <a:r>
              <a:rPr sz="1300" b="1" spc="-5" dirty="0">
                <a:solidFill>
                  <a:srgbClr val="0164A3"/>
                </a:solidFill>
                <a:latin typeface="Arial"/>
                <a:cs typeface="Arial"/>
              </a:rPr>
              <a:t>.</a:t>
            </a:r>
            <a:r>
              <a:rPr sz="1300" b="1" dirty="0">
                <a:solidFill>
                  <a:srgbClr val="0164A3"/>
                </a:solidFill>
                <a:latin typeface="Arial"/>
                <a:cs typeface="Arial"/>
              </a:rPr>
              <a:t> </a:t>
            </a:r>
            <a:r>
              <a:rPr sz="1300" b="1" spc="-5" dirty="0">
                <a:solidFill>
                  <a:srgbClr val="0164A3"/>
                </a:solidFill>
                <a:latin typeface="Arial"/>
                <a:cs typeface="Arial"/>
              </a:rPr>
              <a:t>Major</a:t>
            </a:r>
            <a:r>
              <a:rPr sz="1300" b="1" dirty="0">
                <a:solidFill>
                  <a:srgbClr val="0164A3"/>
                </a:solidFill>
                <a:latin typeface="Arial"/>
                <a:cs typeface="Arial"/>
              </a:rPr>
              <a:t> </a:t>
            </a:r>
            <a:r>
              <a:rPr sz="1300" spc="-5" dirty="0">
                <a:solidFill>
                  <a:srgbClr val="0164A3"/>
                </a:solidFill>
                <a:latin typeface="Arial"/>
                <a:cs typeface="Arial"/>
              </a:rPr>
              <a:t>“Dr.</a:t>
            </a:r>
            <a:r>
              <a:rPr sz="1300" spc="10" dirty="0">
                <a:solidFill>
                  <a:srgbClr val="0164A3"/>
                </a:solidFill>
                <a:latin typeface="Arial"/>
                <a:cs typeface="Arial"/>
              </a:rPr>
              <a:t> </a:t>
            </a:r>
            <a:r>
              <a:rPr sz="1300" spc="-5" dirty="0">
                <a:solidFill>
                  <a:srgbClr val="0164A3"/>
                </a:solidFill>
                <a:latin typeface="Arial"/>
                <a:cs typeface="Arial"/>
              </a:rPr>
              <a:t>Major”</a:t>
            </a:r>
            <a:r>
              <a:rPr sz="1300" dirty="0">
                <a:solidFill>
                  <a:srgbClr val="0164A3"/>
                </a:solidFill>
                <a:latin typeface="Arial"/>
                <a:cs typeface="Arial"/>
              </a:rPr>
              <a:t> </a:t>
            </a:r>
            <a:r>
              <a:rPr sz="1300" spc="-5" dirty="0">
                <a:solidFill>
                  <a:srgbClr val="0164A3"/>
                </a:solidFill>
                <a:latin typeface="Arial"/>
                <a:cs typeface="Arial"/>
              </a:rPr>
              <a:t>is</a:t>
            </a:r>
            <a:r>
              <a:rPr sz="1300" spc="20" dirty="0">
                <a:solidFill>
                  <a:srgbClr val="0164A3"/>
                </a:solidFill>
                <a:latin typeface="Arial"/>
                <a:cs typeface="Arial"/>
              </a:rPr>
              <a:t> </a:t>
            </a:r>
            <a:r>
              <a:rPr sz="1300" spc="-5" dirty="0">
                <a:solidFill>
                  <a:srgbClr val="0164A3"/>
                </a:solidFill>
                <a:latin typeface="Arial"/>
                <a:cs typeface="Arial"/>
              </a:rPr>
              <a:t>the</a:t>
            </a:r>
            <a:r>
              <a:rPr sz="1300" spc="5" dirty="0">
                <a:solidFill>
                  <a:srgbClr val="0164A3"/>
                </a:solidFill>
                <a:latin typeface="Arial"/>
                <a:cs typeface="Arial"/>
              </a:rPr>
              <a:t> </a:t>
            </a:r>
            <a:r>
              <a:rPr sz="1300" spc="-5" dirty="0">
                <a:solidFill>
                  <a:srgbClr val="0164A3"/>
                </a:solidFill>
                <a:latin typeface="Arial"/>
                <a:cs typeface="Arial"/>
              </a:rPr>
              <a:t>term used</a:t>
            </a:r>
            <a:r>
              <a:rPr sz="1300" spc="10" dirty="0">
                <a:solidFill>
                  <a:srgbClr val="0164A3"/>
                </a:solidFill>
                <a:latin typeface="Arial"/>
                <a:cs typeface="Arial"/>
              </a:rPr>
              <a:t> </a:t>
            </a:r>
            <a:r>
              <a:rPr sz="1300" spc="-5" dirty="0">
                <a:solidFill>
                  <a:srgbClr val="0164A3"/>
                </a:solidFill>
                <a:latin typeface="Arial"/>
                <a:cs typeface="Arial"/>
              </a:rPr>
              <a:t>to</a:t>
            </a:r>
            <a:r>
              <a:rPr sz="1300" spc="5" dirty="0">
                <a:solidFill>
                  <a:srgbClr val="0164A3"/>
                </a:solidFill>
                <a:latin typeface="Arial"/>
                <a:cs typeface="Arial"/>
              </a:rPr>
              <a:t> </a:t>
            </a:r>
            <a:r>
              <a:rPr sz="1300" spc="-5" dirty="0">
                <a:solidFill>
                  <a:srgbClr val="0164A3"/>
                </a:solidFill>
                <a:latin typeface="Arial"/>
                <a:cs typeface="Arial"/>
              </a:rPr>
              <a:t>initiate</a:t>
            </a:r>
            <a:r>
              <a:rPr sz="1300" spc="15" dirty="0">
                <a:solidFill>
                  <a:srgbClr val="0164A3"/>
                </a:solidFill>
                <a:latin typeface="Arial"/>
                <a:cs typeface="Arial"/>
              </a:rPr>
              <a:t> </a:t>
            </a:r>
            <a:r>
              <a:rPr sz="1300" spc="-5" dirty="0">
                <a:solidFill>
                  <a:srgbClr val="0164A3"/>
                </a:solidFill>
                <a:latin typeface="Arial"/>
                <a:cs typeface="Arial"/>
              </a:rPr>
              <a:t>a</a:t>
            </a:r>
            <a:r>
              <a:rPr sz="1300" spc="10" dirty="0">
                <a:solidFill>
                  <a:srgbClr val="0164A3"/>
                </a:solidFill>
                <a:latin typeface="Arial"/>
                <a:cs typeface="Arial"/>
              </a:rPr>
              <a:t> </a:t>
            </a:r>
            <a:r>
              <a:rPr sz="1300" spc="-5" dirty="0">
                <a:solidFill>
                  <a:srgbClr val="0164A3"/>
                </a:solidFill>
                <a:latin typeface="Arial"/>
                <a:cs typeface="Arial"/>
              </a:rPr>
              <a:t>crisis</a:t>
            </a:r>
            <a:r>
              <a:rPr sz="1300" dirty="0">
                <a:solidFill>
                  <a:srgbClr val="0164A3"/>
                </a:solidFill>
                <a:latin typeface="Arial"/>
                <a:cs typeface="Arial"/>
              </a:rPr>
              <a:t> </a:t>
            </a:r>
            <a:r>
              <a:rPr sz="1300" spc="-5" dirty="0">
                <a:solidFill>
                  <a:srgbClr val="0164A3"/>
                </a:solidFill>
                <a:latin typeface="Arial"/>
                <a:cs typeface="Arial"/>
              </a:rPr>
              <a:t>intervention</a:t>
            </a:r>
            <a:r>
              <a:rPr sz="1300" spc="10" dirty="0">
                <a:solidFill>
                  <a:srgbClr val="0164A3"/>
                </a:solidFill>
                <a:latin typeface="Arial"/>
                <a:cs typeface="Arial"/>
              </a:rPr>
              <a:t> </a:t>
            </a:r>
            <a:r>
              <a:rPr sz="1300" spc="-5" dirty="0">
                <a:solidFill>
                  <a:srgbClr val="0164A3"/>
                </a:solidFill>
                <a:latin typeface="Arial"/>
                <a:cs typeface="Arial"/>
              </a:rPr>
              <a:t>team</a:t>
            </a:r>
            <a:r>
              <a:rPr sz="1300" spc="10" dirty="0">
                <a:solidFill>
                  <a:srgbClr val="0164A3"/>
                </a:solidFill>
                <a:latin typeface="Arial"/>
                <a:cs typeface="Arial"/>
              </a:rPr>
              <a:t> </a:t>
            </a:r>
            <a:r>
              <a:rPr sz="1300" spc="-5" dirty="0">
                <a:solidFill>
                  <a:srgbClr val="0164A3"/>
                </a:solidFill>
                <a:latin typeface="Arial"/>
                <a:cs typeface="Arial"/>
              </a:rPr>
              <a:t>(CIT)</a:t>
            </a:r>
            <a:r>
              <a:rPr sz="1300" dirty="0">
                <a:solidFill>
                  <a:srgbClr val="0164A3"/>
                </a:solidFill>
                <a:latin typeface="Arial"/>
                <a:cs typeface="Arial"/>
              </a:rPr>
              <a:t> </a:t>
            </a:r>
            <a:r>
              <a:rPr sz="1300" spc="-5" dirty="0">
                <a:solidFill>
                  <a:srgbClr val="0164A3"/>
                </a:solidFill>
                <a:latin typeface="Arial"/>
                <a:cs typeface="Arial"/>
              </a:rPr>
              <a:t>response. </a:t>
            </a:r>
            <a:r>
              <a:rPr sz="1300" dirty="0">
                <a:solidFill>
                  <a:srgbClr val="0164A3"/>
                </a:solidFill>
                <a:latin typeface="Arial"/>
                <a:cs typeface="Arial"/>
              </a:rPr>
              <a:t> </a:t>
            </a:r>
            <a:r>
              <a:rPr sz="1300" spc="-5" dirty="0">
                <a:solidFill>
                  <a:srgbClr val="0164A3"/>
                </a:solidFill>
                <a:latin typeface="Arial"/>
                <a:cs typeface="Arial"/>
              </a:rPr>
              <a:t>The</a:t>
            </a:r>
            <a:r>
              <a:rPr sz="1300" spc="15" dirty="0">
                <a:solidFill>
                  <a:srgbClr val="0164A3"/>
                </a:solidFill>
                <a:latin typeface="Arial"/>
                <a:cs typeface="Arial"/>
              </a:rPr>
              <a:t> </a:t>
            </a:r>
            <a:r>
              <a:rPr sz="1300" spc="-5" dirty="0">
                <a:solidFill>
                  <a:srgbClr val="0164A3"/>
                </a:solidFill>
                <a:latin typeface="Arial"/>
                <a:cs typeface="Arial"/>
              </a:rPr>
              <a:t>CIT’s</a:t>
            </a:r>
            <a:r>
              <a:rPr sz="1300" spc="15" dirty="0">
                <a:solidFill>
                  <a:srgbClr val="0164A3"/>
                </a:solidFill>
                <a:latin typeface="Arial"/>
                <a:cs typeface="Arial"/>
              </a:rPr>
              <a:t> </a:t>
            </a:r>
            <a:r>
              <a:rPr sz="1300" spc="-5" dirty="0">
                <a:solidFill>
                  <a:srgbClr val="0164A3"/>
                </a:solidFill>
                <a:latin typeface="Arial"/>
                <a:cs typeface="Arial"/>
              </a:rPr>
              <a:t>main</a:t>
            </a:r>
            <a:r>
              <a:rPr sz="1300" spc="15" dirty="0">
                <a:solidFill>
                  <a:srgbClr val="0164A3"/>
                </a:solidFill>
                <a:latin typeface="Arial"/>
                <a:cs typeface="Arial"/>
              </a:rPr>
              <a:t> </a:t>
            </a:r>
            <a:r>
              <a:rPr sz="1300" spc="-5" dirty="0">
                <a:solidFill>
                  <a:srgbClr val="0164A3"/>
                </a:solidFill>
                <a:latin typeface="Arial"/>
                <a:cs typeface="Arial"/>
              </a:rPr>
              <a:t>function is</a:t>
            </a:r>
            <a:r>
              <a:rPr sz="1300" spc="15" dirty="0">
                <a:solidFill>
                  <a:srgbClr val="0164A3"/>
                </a:solidFill>
                <a:latin typeface="Arial"/>
                <a:cs typeface="Arial"/>
              </a:rPr>
              <a:t> </a:t>
            </a:r>
            <a:r>
              <a:rPr sz="1300" spc="-5" dirty="0">
                <a:solidFill>
                  <a:srgbClr val="0164A3"/>
                </a:solidFill>
                <a:latin typeface="Arial"/>
                <a:cs typeface="Arial"/>
              </a:rPr>
              <a:t>to</a:t>
            </a:r>
            <a:r>
              <a:rPr sz="1300" spc="5" dirty="0">
                <a:solidFill>
                  <a:srgbClr val="0164A3"/>
                </a:solidFill>
                <a:latin typeface="Arial"/>
                <a:cs typeface="Arial"/>
              </a:rPr>
              <a:t> </a:t>
            </a:r>
            <a:r>
              <a:rPr sz="1300" spc="-5" dirty="0">
                <a:solidFill>
                  <a:srgbClr val="0164A3"/>
                </a:solidFill>
                <a:latin typeface="Arial"/>
                <a:cs typeface="Arial"/>
              </a:rPr>
              <a:t>address</a:t>
            </a:r>
            <a:r>
              <a:rPr sz="1300" dirty="0">
                <a:solidFill>
                  <a:srgbClr val="0164A3"/>
                </a:solidFill>
                <a:latin typeface="Arial"/>
                <a:cs typeface="Arial"/>
              </a:rPr>
              <a:t> </a:t>
            </a:r>
            <a:r>
              <a:rPr sz="1300" spc="-5" dirty="0">
                <a:solidFill>
                  <a:srgbClr val="0164A3"/>
                </a:solidFill>
                <a:latin typeface="Arial"/>
                <a:cs typeface="Arial"/>
              </a:rPr>
              <a:t>the</a:t>
            </a:r>
            <a:r>
              <a:rPr sz="1300" dirty="0">
                <a:solidFill>
                  <a:srgbClr val="0164A3"/>
                </a:solidFill>
                <a:latin typeface="Arial"/>
                <a:cs typeface="Arial"/>
              </a:rPr>
              <a:t> </a:t>
            </a:r>
            <a:r>
              <a:rPr sz="1300" spc="-5" dirty="0">
                <a:solidFill>
                  <a:srgbClr val="0164A3"/>
                </a:solidFill>
                <a:latin typeface="Arial"/>
                <a:cs typeface="Arial"/>
              </a:rPr>
              <a:t>audience</a:t>
            </a:r>
            <a:r>
              <a:rPr sz="1300" spc="15" dirty="0">
                <a:solidFill>
                  <a:srgbClr val="0164A3"/>
                </a:solidFill>
                <a:latin typeface="Arial"/>
                <a:cs typeface="Arial"/>
              </a:rPr>
              <a:t> </a:t>
            </a:r>
            <a:r>
              <a:rPr sz="1300" spc="-5" dirty="0">
                <a:solidFill>
                  <a:srgbClr val="0164A3"/>
                </a:solidFill>
                <a:latin typeface="Arial"/>
                <a:cs typeface="Arial"/>
              </a:rPr>
              <a:t>and</a:t>
            </a:r>
            <a:r>
              <a:rPr sz="1300" spc="10" dirty="0">
                <a:solidFill>
                  <a:srgbClr val="0164A3"/>
                </a:solidFill>
                <a:latin typeface="Arial"/>
                <a:cs typeface="Arial"/>
              </a:rPr>
              <a:t> </a:t>
            </a:r>
            <a:r>
              <a:rPr sz="1300" spc="-5" dirty="0">
                <a:solidFill>
                  <a:srgbClr val="0164A3"/>
                </a:solidFill>
                <a:latin typeface="Arial"/>
                <a:cs typeface="Arial"/>
              </a:rPr>
              <a:t>normalize</a:t>
            </a:r>
            <a:r>
              <a:rPr sz="1300" spc="15" dirty="0">
                <a:solidFill>
                  <a:srgbClr val="0164A3"/>
                </a:solidFill>
                <a:latin typeface="Arial"/>
                <a:cs typeface="Arial"/>
              </a:rPr>
              <a:t> </a:t>
            </a:r>
            <a:r>
              <a:rPr sz="1300" spc="-5" dirty="0">
                <a:solidFill>
                  <a:srgbClr val="0164A3"/>
                </a:solidFill>
                <a:latin typeface="Arial"/>
                <a:cs typeface="Arial"/>
              </a:rPr>
              <a:t>the</a:t>
            </a:r>
            <a:r>
              <a:rPr sz="1300" dirty="0">
                <a:solidFill>
                  <a:srgbClr val="0164A3"/>
                </a:solidFill>
                <a:latin typeface="Arial"/>
                <a:cs typeface="Arial"/>
              </a:rPr>
              <a:t> </a:t>
            </a:r>
            <a:r>
              <a:rPr sz="1300" spc="-5" dirty="0">
                <a:solidFill>
                  <a:srgbClr val="0164A3"/>
                </a:solidFill>
                <a:latin typeface="Arial"/>
                <a:cs typeface="Arial"/>
              </a:rPr>
              <a:t>environment</a:t>
            </a:r>
            <a:r>
              <a:rPr sz="1300" spc="20" dirty="0">
                <a:solidFill>
                  <a:srgbClr val="0164A3"/>
                </a:solidFill>
                <a:latin typeface="Arial"/>
                <a:cs typeface="Arial"/>
              </a:rPr>
              <a:t> </a:t>
            </a:r>
            <a:r>
              <a:rPr sz="1300" spc="-5" dirty="0">
                <a:solidFill>
                  <a:srgbClr val="0164A3"/>
                </a:solidFill>
                <a:latin typeface="Arial"/>
                <a:cs typeface="Arial"/>
              </a:rPr>
              <a:t>as</a:t>
            </a:r>
            <a:r>
              <a:rPr sz="1300" dirty="0">
                <a:solidFill>
                  <a:srgbClr val="0164A3"/>
                </a:solidFill>
                <a:latin typeface="Arial"/>
                <a:cs typeface="Arial"/>
              </a:rPr>
              <a:t> </a:t>
            </a:r>
            <a:r>
              <a:rPr sz="1300" spc="-5" dirty="0">
                <a:solidFill>
                  <a:srgbClr val="0164A3"/>
                </a:solidFill>
                <a:latin typeface="Arial"/>
                <a:cs typeface="Arial"/>
              </a:rPr>
              <a:t>quickly</a:t>
            </a:r>
            <a:r>
              <a:rPr sz="1300" spc="20" dirty="0">
                <a:solidFill>
                  <a:srgbClr val="0164A3"/>
                </a:solidFill>
                <a:latin typeface="Arial"/>
                <a:cs typeface="Arial"/>
              </a:rPr>
              <a:t> </a:t>
            </a:r>
            <a:r>
              <a:rPr sz="1300" spc="-5" dirty="0">
                <a:solidFill>
                  <a:srgbClr val="0164A3"/>
                </a:solidFill>
                <a:latin typeface="Arial"/>
                <a:cs typeface="Arial"/>
              </a:rPr>
              <a:t>as</a:t>
            </a:r>
            <a:r>
              <a:rPr sz="1300" spc="10" dirty="0">
                <a:solidFill>
                  <a:srgbClr val="0164A3"/>
                </a:solidFill>
                <a:latin typeface="Arial"/>
                <a:cs typeface="Arial"/>
              </a:rPr>
              <a:t> </a:t>
            </a:r>
            <a:r>
              <a:rPr sz="1300" spc="-5" dirty="0">
                <a:solidFill>
                  <a:srgbClr val="0164A3"/>
                </a:solidFill>
                <a:latin typeface="Arial"/>
                <a:cs typeface="Arial"/>
              </a:rPr>
              <a:t>possible.</a:t>
            </a:r>
            <a:r>
              <a:rPr sz="1300" spc="35" dirty="0">
                <a:solidFill>
                  <a:srgbClr val="0164A3"/>
                </a:solidFill>
                <a:latin typeface="Arial"/>
                <a:cs typeface="Arial"/>
              </a:rPr>
              <a:t> </a:t>
            </a:r>
            <a:r>
              <a:rPr sz="1300" spc="-5" dirty="0">
                <a:solidFill>
                  <a:srgbClr val="0164A3"/>
                </a:solidFill>
                <a:latin typeface="Arial"/>
                <a:cs typeface="Arial"/>
              </a:rPr>
              <a:t>If</a:t>
            </a:r>
            <a:r>
              <a:rPr sz="1300" spc="-10" dirty="0">
                <a:solidFill>
                  <a:srgbClr val="0164A3"/>
                </a:solidFill>
                <a:latin typeface="Arial"/>
                <a:cs typeface="Arial"/>
              </a:rPr>
              <a:t> </a:t>
            </a:r>
            <a:r>
              <a:rPr sz="1300" spc="-5" dirty="0">
                <a:solidFill>
                  <a:srgbClr val="0164A3"/>
                </a:solidFill>
                <a:latin typeface="Arial"/>
                <a:cs typeface="Arial"/>
              </a:rPr>
              <a:t>involved,</a:t>
            </a:r>
            <a:r>
              <a:rPr sz="1300" spc="25" dirty="0">
                <a:solidFill>
                  <a:srgbClr val="0164A3"/>
                </a:solidFill>
                <a:latin typeface="Arial"/>
                <a:cs typeface="Arial"/>
              </a:rPr>
              <a:t> </a:t>
            </a:r>
            <a:r>
              <a:rPr sz="1300" dirty="0">
                <a:solidFill>
                  <a:srgbClr val="0164A3"/>
                </a:solidFill>
                <a:latin typeface="Arial"/>
                <a:cs typeface="Arial"/>
              </a:rPr>
              <a:t>practitioners </a:t>
            </a:r>
            <a:r>
              <a:rPr sz="1300" spc="-295" dirty="0">
                <a:solidFill>
                  <a:srgbClr val="0164A3"/>
                </a:solidFill>
                <a:latin typeface="Arial"/>
                <a:cs typeface="Arial"/>
              </a:rPr>
              <a:t> </a:t>
            </a:r>
            <a:r>
              <a:rPr sz="1300" spc="-5" dirty="0">
                <a:solidFill>
                  <a:srgbClr val="0164A3"/>
                </a:solidFill>
                <a:latin typeface="Arial"/>
                <a:cs typeface="Arial"/>
              </a:rPr>
              <a:t>should</a:t>
            </a:r>
            <a:r>
              <a:rPr sz="1300" spc="5" dirty="0">
                <a:solidFill>
                  <a:srgbClr val="0164A3"/>
                </a:solidFill>
                <a:latin typeface="Arial"/>
                <a:cs typeface="Arial"/>
              </a:rPr>
              <a:t> </a:t>
            </a:r>
            <a:r>
              <a:rPr sz="1300" spc="-5" dirty="0">
                <a:solidFill>
                  <a:srgbClr val="0164A3"/>
                </a:solidFill>
                <a:latin typeface="Arial"/>
                <a:cs typeface="Arial"/>
              </a:rPr>
              <a:t>visually</a:t>
            </a:r>
            <a:r>
              <a:rPr sz="1300" spc="15" dirty="0">
                <a:solidFill>
                  <a:srgbClr val="0164A3"/>
                </a:solidFill>
                <a:latin typeface="Arial"/>
                <a:cs typeface="Arial"/>
              </a:rPr>
              <a:t> </a:t>
            </a:r>
            <a:r>
              <a:rPr sz="1300" spc="-5" dirty="0">
                <a:solidFill>
                  <a:srgbClr val="0164A3"/>
                </a:solidFill>
                <a:latin typeface="Arial"/>
                <a:cs typeface="Arial"/>
              </a:rPr>
              <a:t>monitor</a:t>
            </a:r>
            <a:r>
              <a:rPr sz="1300" spc="-10" dirty="0">
                <a:solidFill>
                  <a:srgbClr val="0164A3"/>
                </a:solidFill>
                <a:latin typeface="Arial"/>
                <a:cs typeface="Arial"/>
              </a:rPr>
              <a:t> </a:t>
            </a:r>
            <a:r>
              <a:rPr sz="1300" spc="-5" dirty="0">
                <a:solidFill>
                  <a:srgbClr val="0164A3"/>
                </a:solidFill>
                <a:latin typeface="Arial"/>
                <a:cs typeface="Arial"/>
              </a:rPr>
              <a:t>the</a:t>
            </a:r>
            <a:r>
              <a:rPr sz="1300" dirty="0">
                <a:solidFill>
                  <a:srgbClr val="0164A3"/>
                </a:solidFill>
                <a:latin typeface="Arial"/>
                <a:cs typeface="Arial"/>
              </a:rPr>
              <a:t> </a:t>
            </a:r>
            <a:r>
              <a:rPr sz="1300" spc="-5" dirty="0">
                <a:solidFill>
                  <a:srgbClr val="0164A3"/>
                </a:solidFill>
                <a:latin typeface="Arial"/>
                <a:cs typeface="Arial"/>
              </a:rPr>
              <a:t>patient</a:t>
            </a:r>
            <a:r>
              <a:rPr sz="1300" spc="-10" dirty="0">
                <a:solidFill>
                  <a:srgbClr val="0164A3"/>
                </a:solidFill>
                <a:latin typeface="Arial"/>
                <a:cs typeface="Arial"/>
              </a:rPr>
              <a:t> </a:t>
            </a:r>
            <a:r>
              <a:rPr sz="1300" spc="-5" dirty="0">
                <a:solidFill>
                  <a:srgbClr val="0164A3"/>
                </a:solidFill>
                <a:latin typeface="Arial"/>
                <a:cs typeface="Arial"/>
              </a:rPr>
              <a:t>as</a:t>
            </a:r>
            <a:r>
              <a:rPr sz="1300" dirty="0">
                <a:solidFill>
                  <a:srgbClr val="0164A3"/>
                </a:solidFill>
                <a:latin typeface="Arial"/>
                <a:cs typeface="Arial"/>
              </a:rPr>
              <a:t> </a:t>
            </a:r>
            <a:r>
              <a:rPr sz="1300" spc="-5" dirty="0">
                <a:solidFill>
                  <a:srgbClr val="0164A3"/>
                </a:solidFill>
                <a:latin typeface="Arial"/>
                <a:cs typeface="Arial"/>
              </a:rPr>
              <a:t>well</a:t>
            </a:r>
            <a:r>
              <a:rPr sz="1300" spc="15" dirty="0">
                <a:solidFill>
                  <a:srgbClr val="0164A3"/>
                </a:solidFill>
                <a:latin typeface="Arial"/>
                <a:cs typeface="Arial"/>
              </a:rPr>
              <a:t> </a:t>
            </a:r>
            <a:r>
              <a:rPr sz="1300" spc="-5" dirty="0">
                <a:solidFill>
                  <a:srgbClr val="0164A3"/>
                </a:solidFill>
                <a:latin typeface="Arial"/>
                <a:cs typeface="Arial"/>
              </a:rPr>
              <a:t>as</a:t>
            </a:r>
            <a:r>
              <a:rPr sz="1300" spc="5" dirty="0">
                <a:solidFill>
                  <a:srgbClr val="0164A3"/>
                </a:solidFill>
                <a:latin typeface="Arial"/>
                <a:cs typeface="Arial"/>
              </a:rPr>
              <a:t> </a:t>
            </a:r>
            <a:r>
              <a:rPr sz="1300" spc="-5" dirty="0">
                <a:solidFill>
                  <a:srgbClr val="0164A3"/>
                </a:solidFill>
                <a:latin typeface="Arial"/>
                <a:cs typeface="Arial"/>
              </a:rPr>
              <a:t>support</a:t>
            </a:r>
            <a:r>
              <a:rPr sz="1300" spc="-15" dirty="0">
                <a:solidFill>
                  <a:srgbClr val="0164A3"/>
                </a:solidFill>
                <a:latin typeface="Arial"/>
                <a:cs typeface="Arial"/>
              </a:rPr>
              <a:t> </a:t>
            </a:r>
            <a:r>
              <a:rPr sz="1300" spc="-5" dirty="0">
                <a:solidFill>
                  <a:srgbClr val="0164A3"/>
                </a:solidFill>
                <a:latin typeface="Arial"/>
                <a:cs typeface="Arial"/>
              </a:rPr>
              <a:t>the</a:t>
            </a:r>
            <a:r>
              <a:rPr sz="1300" spc="-10" dirty="0">
                <a:solidFill>
                  <a:srgbClr val="0164A3"/>
                </a:solidFill>
                <a:latin typeface="Arial"/>
                <a:cs typeface="Arial"/>
              </a:rPr>
              <a:t> </a:t>
            </a:r>
            <a:r>
              <a:rPr sz="1300" spc="-5" dirty="0">
                <a:solidFill>
                  <a:srgbClr val="0164A3"/>
                </a:solidFill>
                <a:latin typeface="Arial"/>
                <a:cs typeface="Arial"/>
              </a:rPr>
              <a:t>CIT</a:t>
            </a:r>
            <a:r>
              <a:rPr sz="1300" spc="5" dirty="0">
                <a:solidFill>
                  <a:srgbClr val="0164A3"/>
                </a:solidFill>
                <a:latin typeface="Arial"/>
                <a:cs typeface="Arial"/>
              </a:rPr>
              <a:t> </a:t>
            </a:r>
            <a:r>
              <a:rPr sz="1300" spc="-5" dirty="0">
                <a:solidFill>
                  <a:srgbClr val="0164A3"/>
                </a:solidFill>
                <a:latin typeface="Arial"/>
                <a:cs typeface="Arial"/>
              </a:rPr>
              <a:t>and</a:t>
            </a:r>
            <a:r>
              <a:rPr sz="1300" spc="5" dirty="0">
                <a:solidFill>
                  <a:srgbClr val="0164A3"/>
                </a:solidFill>
                <a:latin typeface="Arial"/>
                <a:cs typeface="Arial"/>
              </a:rPr>
              <a:t> </a:t>
            </a:r>
            <a:r>
              <a:rPr sz="1300" spc="-5" dirty="0">
                <a:solidFill>
                  <a:srgbClr val="0164A3"/>
                </a:solidFill>
                <a:latin typeface="Arial"/>
                <a:cs typeface="Arial"/>
              </a:rPr>
              <a:t>Security</a:t>
            </a:r>
            <a:r>
              <a:rPr sz="1300" spc="5" dirty="0">
                <a:solidFill>
                  <a:srgbClr val="0164A3"/>
                </a:solidFill>
                <a:latin typeface="Arial"/>
                <a:cs typeface="Arial"/>
              </a:rPr>
              <a:t> </a:t>
            </a:r>
            <a:r>
              <a:rPr sz="1300" spc="-5" dirty="0">
                <a:solidFill>
                  <a:srgbClr val="0164A3"/>
                </a:solidFill>
                <a:latin typeface="Arial"/>
                <a:cs typeface="Arial"/>
              </a:rPr>
              <a:t>during</a:t>
            </a:r>
            <a:r>
              <a:rPr sz="1300" dirty="0">
                <a:solidFill>
                  <a:srgbClr val="0164A3"/>
                </a:solidFill>
                <a:latin typeface="Arial"/>
                <a:cs typeface="Arial"/>
              </a:rPr>
              <a:t> </a:t>
            </a:r>
            <a:r>
              <a:rPr sz="1300" spc="-5" dirty="0">
                <a:solidFill>
                  <a:srgbClr val="0164A3"/>
                </a:solidFill>
                <a:latin typeface="Arial"/>
                <a:cs typeface="Arial"/>
              </a:rPr>
              <a:t>verbal</a:t>
            </a:r>
            <a:r>
              <a:rPr sz="1300" spc="5" dirty="0">
                <a:solidFill>
                  <a:srgbClr val="0164A3"/>
                </a:solidFill>
                <a:latin typeface="Arial"/>
                <a:cs typeface="Arial"/>
              </a:rPr>
              <a:t> </a:t>
            </a:r>
            <a:r>
              <a:rPr sz="1300" spc="-5" dirty="0">
                <a:solidFill>
                  <a:srgbClr val="0164A3"/>
                </a:solidFill>
                <a:latin typeface="Arial"/>
                <a:cs typeface="Arial"/>
              </a:rPr>
              <a:t>or</a:t>
            </a:r>
            <a:r>
              <a:rPr sz="1300" spc="5" dirty="0">
                <a:solidFill>
                  <a:srgbClr val="0164A3"/>
                </a:solidFill>
                <a:latin typeface="Arial"/>
                <a:cs typeface="Arial"/>
              </a:rPr>
              <a:t> </a:t>
            </a:r>
            <a:r>
              <a:rPr sz="1300" spc="-5" dirty="0">
                <a:solidFill>
                  <a:srgbClr val="0164A3"/>
                </a:solidFill>
                <a:latin typeface="Arial"/>
                <a:cs typeface="Arial"/>
              </a:rPr>
              <a:t>physical</a:t>
            </a:r>
            <a:r>
              <a:rPr sz="1300" spc="5" dirty="0">
                <a:solidFill>
                  <a:srgbClr val="0164A3"/>
                </a:solidFill>
                <a:latin typeface="Arial"/>
                <a:cs typeface="Arial"/>
              </a:rPr>
              <a:t> </a:t>
            </a:r>
            <a:r>
              <a:rPr sz="1300" spc="-5" dirty="0">
                <a:solidFill>
                  <a:srgbClr val="0164A3"/>
                </a:solidFill>
                <a:latin typeface="Arial"/>
                <a:cs typeface="Arial"/>
              </a:rPr>
              <a:t>intervention.</a:t>
            </a:r>
            <a:endParaRPr sz="1300" dirty="0">
              <a:latin typeface="Arial"/>
              <a:cs typeface="Arial"/>
            </a:endParaRPr>
          </a:p>
          <a:p>
            <a:pPr>
              <a:lnSpc>
                <a:spcPct val="100000"/>
              </a:lnSpc>
              <a:spcBef>
                <a:spcPts val="5"/>
              </a:spcBef>
            </a:pPr>
            <a:endParaRPr sz="800" dirty="0">
              <a:latin typeface="Arial"/>
              <a:cs typeface="Arial"/>
            </a:endParaRPr>
          </a:p>
          <a:p>
            <a:pPr marL="12700">
              <a:lnSpc>
                <a:spcPct val="100000"/>
              </a:lnSpc>
            </a:pPr>
            <a:r>
              <a:rPr sz="1300" b="1" spc="-5" dirty="0">
                <a:solidFill>
                  <a:srgbClr val="0164A3"/>
                </a:solidFill>
                <a:latin typeface="Arial"/>
                <a:cs typeface="Arial"/>
              </a:rPr>
              <a:t>Tornado Watch</a:t>
            </a:r>
            <a:r>
              <a:rPr sz="1300" b="1" spc="-10" dirty="0">
                <a:solidFill>
                  <a:srgbClr val="0164A3"/>
                </a:solidFill>
                <a:latin typeface="Arial"/>
                <a:cs typeface="Arial"/>
              </a:rPr>
              <a:t> </a:t>
            </a:r>
            <a:r>
              <a:rPr sz="1300" b="1" spc="-5" dirty="0">
                <a:solidFill>
                  <a:srgbClr val="0164A3"/>
                </a:solidFill>
                <a:latin typeface="Arial"/>
                <a:cs typeface="Arial"/>
              </a:rPr>
              <a:t>&amp;</a:t>
            </a:r>
            <a:r>
              <a:rPr sz="1300" b="1" dirty="0">
                <a:solidFill>
                  <a:srgbClr val="0164A3"/>
                </a:solidFill>
                <a:latin typeface="Arial"/>
                <a:cs typeface="Arial"/>
              </a:rPr>
              <a:t> </a:t>
            </a:r>
            <a:r>
              <a:rPr sz="1300" b="1" spc="-5" dirty="0">
                <a:solidFill>
                  <a:srgbClr val="0164A3"/>
                </a:solidFill>
                <a:latin typeface="Arial"/>
                <a:cs typeface="Arial"/>
              </a:rPr>
              <a:t>Warning</a:t>
            </a:r>
            <a:endParaRPr sz="1300" dirty="0">
              <a:latin typeface="Arial"/>
              <a:cs typeface="Arial"/>
            </a:endParaRPr>
          </a:p>
          <a:p>
            <a:pPr marL="246379" indent="-234315">
              <a:lnSpc>
                <a:spcPct val="100000"/>
              </a:lnSpc>
              <a:spcBef>
                <a:spcPts val="265"/>
              </a:spcBef>
              <a:buFont typeface="Arial"/>
              <a:buChar char="•"/>
              <a:tabLst>
                <a:tab pos="246379" algn="l"/>
                <a:tab pos="247015" algn="l"/>
              </a:tabLst>
            </a:pPr>
            <a:r>
              <a:rPr sz="1300" b="1" spc="-5" dirty="0">
                <a:solidFill>
                  <a:srgbClr val="0164A3"/>
                </a:solidFill>
                <a:latin typeface="Arial"/>
                <a:cs typeface="Arial"/>
              </a:rPr>
              <a:t>Tornado</a:t>
            </a:r>
            <a:r>
              <a:rPr sz="1300" b="1" spc="15" dirty="0">
                <a:solidFill>
                  <a:srgbClr val="0164A3"/>
                </a:solidFill>
                <a:latin typeface="Arial"/>
                <a:cs typeface="Arial"/>
              </a:rPr>
              <a:t> </a:t>
            </a:r>
            <a:r>
              <a:rPr sz="1300" b="1" spc="-5" dirty="0">
                <a:solidFill>
                  <a:srgbClr val="0164A3"/>
                </a:solidFill>
                <a:latin typeface="Arial"/>
                <a:cs typeface="Arial"/>
              </a:rPr>
              <a:t>Watch</a:t>
            </a:r>
            <a:r>
              <a:rPr sz="1300" spc="-5" dirty="0">
                <a:solidFill>
                  <a:srgbClr val="0164A3"/>
                </a:solidFill>
                <a:latin typeface="Arial"/>
                <a:cs typeface="Arial"/>
              </a:rPr>
              <a:t>: Conditions</a:t>
            </a:r>
            <a:r>
              <a:rPr sz="1300" spc="15" dirty="0">
                <a:solidFill>
                  <a:srgbClr val="0164A3"/>
                </a:solidFill>
                <a:latin typeface="Arial"/>
                <a:cs typeface="Arial"/>
              </a:rPr>
              <a:t> </a:t>
            </a:r>
            <a:r>
              <a:rPr sz="1300" spc="-5" dirty="0">
                <a:solidFill>
                  <a:srgbClr val="0164A3"/>
                </a:solidFill>
                <a:latin typeface="Arial"/>
                <a:cs typeface="Arial"/>
              </a:rPr>
              <a:t>are</a:t>
            </a:r>
            <a:r>
              <a:rPr sz="1300" spc="5" dirty="0">
                <a:solidFill>
                  <a:srgbClr val="0164A3"/>
                </a:solidFill>
                <a:latin typeface="Arial"/>
                <a:cs typeface="Arial"/>
              </a:rPr>
              <a:t> </a:t>
            </a:r>
            <a:r>
              <a:rPr sz="1300" spc="-5" dirty="0">
                <a:solidFill>
                  <a:srgbClr val="0164A3"/>
                </a:solidFill>
                <a:latin typeface="Arial"/>
                <a:cs typeface="Arial"/>
              </a:rPr>
              <a:t>favorable</a:t>
            </a:r>
            <a:r>
              <a:rPr sz="1300" spc="5" dirty="0">
                <a:solidFill>
                  <a:srgbClr val="0164A3"/>
                </a:solidFill>
                <a:latin typeface="Arial"/>
                <a:cs typeface="Arial"/>
              </a:rPr>
              <a:t> </a:t>
            </a:r>
            <a:r>
              <a:rPr sz="1300" spc="-5" dirty="0">
                <a:solidFill>
                  <a:srgbClr val="0164A3"/>
                </a:solidFill>
                <a:latin typeface="Arial"/>
                <a:cs typeface="Arial"/>
              </a:rPr>
              <a:t>for</a:t>
            </a:r>
            <a:r>
              <a:rPr sz="1300" spc="-10" dirty="0">
                <a:solidFill>
                  <a:srgbClr val="0164A3"/>
                </a:solidFill>
                <a:latin typeface="Arial"/>
                <a:cs typeface="Arial"/>
              </a:rPr>
              <a:t> </a:t>
            </a:r>
            <a:r>
              <a:rPr sz="1300" spc="-5" dirty="0">
                <a:solidFill>
                  <a:srgbClr val="0164A3"/>
                </a:solidFill>
                <a:latin typeface="Arial"/>
                <a:cs typeface="Arial"/>
              </a:rPr>
              <a:t>a</a:t>
            </a:r>
            <a:r>
              <a:rPr sz="1300" spc="10" dirty="0">
                <a:solidFill>
                  <a:srgbClr val="0164A3"/>
                </a:solidFill>
                <a:latin typeface="Arial"/>
                <a:cs typeface="Arial"/>
              </a:rPr>
              <a:t> </a:t>
            </a:r>
            <a:r>
              <a:rPr sz="1300" spc="-5" dirty="0">
                <a:solidFill>
                  <a:srgbClr val="0164A3"/>
                </a:solidFill>
                <a:latin typeface="Arial"/>
                <a:cs typeface="Arial"/>
              </a:rPr>
              <a:t>tornado</a:t>
            </a:r>
            <a:endParaRPr sz="1300" dirty="0">
              <a:latin typeface="Arial"/>
              <a:cs typeface="Arial"/>
            </a:endParaRPr>
          </a:p>
          <a:p>
            <a:pPr marL="246379" indent="-234315">
              <a:lnSpc>
                <a:spcPct val="100000"/>
              </a:lnSpc>
              <a:spcBef>
                <a:spcPts val="265"/>
              </a:spcBef>
              <a:buFont typeface="Arial"/>
              <a:buChar char="•"/>
              <a:tabLst>
                <a:tab pos="246379" algn="l"/>
                <a:tab pos="247015" algn="l"/>
              </a:tabLst>
            </a:pPr>
            <a:r>
              <a:rPr sz="1300" b="1" spc="-5" dirty="0">
                <a:solidFill>
                  <a:srgbClr val="0164A3"/>
                </a:solidFill>
                <a:latin typeface="Arial"/>
                <a:cs typeface="Arial"/>
              </a:rPr>
              <a:t>Package:</a:t>
            </a:r>
            <a:r>
              <a:rPr sz="1300" b="1" spc="15" dirty="0">
                <a:solidFill>
                  <a:srgbClr val="0164A3"/>
                </a:solidFill>
                <a:latin typeface="Arial"/>
                <a:cs typeface="Arial"/>
              </a:rPr>
              <a:t> </a:t>
            </a:r>
            <a:r>
              <a:rPr sz="1300" spc="-5" dirty="0">
                <a:solidFill>
                  <a:srgbClr val="0164A3"/>
                </a:solidFill>
                <a:latin typeface="Arial"/>
                <a:cs typeface="Arial"/>
              </a:rPr>
              <a:t>Gather</a:t>
            </a:r>
            <a:r>
              <a:rPr sz="1300" spc="5" dirty="0">
                <a:solidFill>
                  <a:srgbClr val="0164A3"/>
                </a:solidFill>
                <a:latin typeface="Arial"/>
                <a:cs typeface="Arial"/>
              </a:rPr>
              <a:t> </a:t>
            </a:r>
            <a:r>
              <a:rPr sz="1300" spc="-5" dirty="0">
                <a:solidFill>
                  <a:srgbClr val="0164A3"/>
                </a:solidFill>
                <a:latin typeface="Arial"/>
                <a:cs typeface="Arial"/>
              </a:rPr>
              <a:t>patient</a:t>
            </a:r>
            <a:r>
              <a:rPr sz="1300" dirty="0">
                <a:solidFill>
                  <a:srgbClr val="0164A3"/>
                </a:solidFill>
                <a:latin typeface="Arial"/>
                <a:cs typeface="Arial"/>
              </a:rPr>
              <a:t> </a:t>
            </a:r>
            <a:r>
              <a:rPr sz="1300" spc="-5" dirty="0">
                <a:solidFill>
                  <a:srgbClr val="0164A3"/>
                </a:solidFill>
                <a:latin typeface="Arial"/>
                <a:cs typeface="Arial"/>
              </a:rPr>
              <a:t>items</a:t>
            </a:r>
            <a:r>
              <a:rPr sz="1300" dirty="0">
                <a:solidFill>
                  <a:srgbClr val="0164A3"/>
                </a:solidFill>
                <a:latin typeface="Arial"/>
                <a:cs typeface="Arial"/>
              </a:rPr>
              <a:t> </a:t>
            </a:r>
            <a:r>
              <a:rPr sz="1300" spc="-5" dirty="0">
                <a:solidFill>
                  <a:srgbClr val="0164A3"/>
                </a:solidFill>
                <a:latin typeface="Arial"/>
                <a:cs typeface="Arial"/>
              </a:rPr>
              <a:t>necessary</a:t>
            </a:r>
            <a:r>
              <a:rPr sz="1300" spc="10" dirty="0">
                <a:solidFill>
                  <a:srgbClr val="0164A3"/>
                </a:solidFill>
                <a:latin typeface="Arial"/>
                <a:cs typeface="Arial"/>
              </a:rPr>
              <a:t> </a:t>
            </a:r>
            <a:r>
              <a:rPr sz="1300" spc="-5" dirty="0">
                <a:solidFill>
                  <a:srgbClr val="0164A3"/>
                </a:solidFill>
                <a:latin typeface="Arial"/>
                <a:cs typeface="Arial"/>
              </a:rPr>
              <a:t>to</a:t>
            </a:r>
            <a:r>
              <a:rPr sz="1300" spc="10" dirty="0">
                <a:solidFill>
                  <a:srgbClr val="0164A3"/>
                </a:solidFill>
                <a:latin typeface="Arial"/>
                <a:cs typeface="Arial"/>
              </a:rPr>
              <a:t> </a:t>
            </a:r>
            <a:r>
              <a:rPr sz="1300" spc="-5" dirty="0">
                <a:solidFill>
                  <a:srgbClr val="0164A3"/>
                </a:solidFill>
                <a:latin typeface="Arial"/>
                <a:cs typeface="Arial"/>
              </a:rPr>
              <a:t>support movement</a:t>
            </a:r>
            <a:r>
              <a:rPr sz="1300" spc="10" dirty="0">
                <a:solidFill>
                  <a:srgbClr val="0164A3"/>
                </a:solidFill>
                <a:latin typeface="Arial"/>
                <a:cs typeface="Arial"/>
              </a:rPr>
              <a:t> </a:t>
            </a:r>
            <a:r>
              <a:rPr sz="1300" spc="-5" dirty="0">
                <a:solidFill>
                  <a:srgbClr val="0164A3"/>
                </a:solidFill>
                <a:latin typeface="Arial"/>
                <a:cs typeface="Arial"/>
              </a:rPr>
              <a:t>with</a:t>
            </a:r>
            <a:r>
              <a:rPr sz="1300" spc="15" dirty="0">
                <a:solidFill>
                  <a:srgbClr val="0164A3"/>
                </a:solidFill>
                <a:latin typeface="Arial"/>
                <a:cs typeface="Arial"/>
              </a:rPr>
              <a:t> </a:t>
            </a:r>
            <a:r>
              <a:rPr sz="1300" spc="-5" dirty="0">
                <a:solidFill>
                  <a:srgbClr val="0164A3"/>
                </a:solidFill>
                <a:latin typeface="Arial"/>
                <a:cs typeface="Arial"/>
              </a:rPr>
              <a:t>little</a:t>
            </a:r>
            <a:r>
              <a:rPr sz="1300" spc="10" dirty="0">
                <a:solidFill>
                  <a:srgbClr val="0164A3"/>
                </a:solidFill>
                <a:latin typeface="Arial"/>
                <a:cs typeface="Arial"/>
              </a:rPr>
              <a:t> </a:t>
            </a:r>
            <a:r>
              <a:rPr sz="1300" spc="-5" dirty="0" smtClean="0">
                <a:solidFill>
                  <a:srgbClr val="0164A3"/>
                </a:solidFill>
                <a:latin typeface="Arial"/>
                <a:cs typeface="Arial"/>
              </a:rPr>
              <a:t>notice</a:t>
            </a:r>
            <a:endParaRPr sz="1300" dirty="0">
              <a:latin typeface="Arial"/>
              <a:cs typeface="Arial"/>
            </a:endParaRPr>
          </a:p>
          <a:p>
            <a:pPr marL="246379" indent="-234315">
              <a:lnSpc>
                <a:spcPct val="100000"/>
              </a:lnSpc>
              <a:spcBef>
                <a:spcPts val="265"/>
              </a:spcBef>
              <a:buFont typeface="Arial"/>
              <a:buChar char="•"/>
              <a:tabLst>
                <a:tab pos="246379" algn="l"/>
                <a:tab pos="247015" algn="l"/>
              </a:tabLst>
            </a:pPr>
            <a:r>
              <a:rPr sz="1300" b="1" spc="-5" dirty="0">
                <a:solidFill>
                  <a:srgbClr val="0164A3"/>
                </a:solidFill>
                <a:latin typeface="Arial"/>
                <a:cs typeface="Arial"/>
              </a:rPr>
              <a:t>Prepare:</a:t>
            </a:r>
            <a:r>
              <a:rPr sz="1300" b="1" spc="15" dirty="0">
                <a:solidFill>
                  <a:srgbClr val="0164A3"/>
                </a:solidFill>
                <a:latin typeface="Arial"/>
                <a:cs typeface="Arial"/>
              </a:rPr>
              <a:t> </a:t>
            </a:r>
            <a:r>
              <a:rPr sz="1300" spc="-5" dirty="0">
                <a:solidFill>
                  <a:srgbClr val="0164A3"/>
                </a:solidFill>
                <a:latin typeface="Arial"/>
                <a:cs typeface="Arial"/>
              </a:rPr>
              <a:t>Work with</a:t>
            </a:r>
            <a:r>
              <a:rPr sz="1300" spc="20" dirty="0">
                <a:solidFill>
                  <a:srgbClr val="0164A3"/>
                </a:solidFill>
                <a:latin typeface="Arial"/>
                <a:cs typeface="Arial"/>
              </a:rPr>
              <a:t> </a:t>
            </a:r>
            <a:r>
              <a:rPr sz="1300" spc="-5" dirty="0">
                <a:solidFill>
                  <a:srgbClr val="0164A3"/>
                </a:solidFill>
                <a:latin typeface="Arial"/>
                <a:cs typeface="Arial"/>
              </a:rPr>
              <a:t>the unit</a:t>
            </a:r>
            <a:r>
              <a:rPr sz="1300" spc="10" dirty="0">
                <a:solidFill>
                  <a:srgbClr val="0164A3"/>
                </a:solidFill>
                <a:latin typeface="Arial"/>
                <a:cs typeface="Arial"/>
              </a:rPr>
              <a:t> </a:t>
            </a:r>
            <a:r>
              <a:rPr sz="1300" spc="-5" dirty="0">
                <a:solidFill>
                  <a:srgbClr val="0164A3"/>
                </a:solidFill>
                <a:latin typeface="Arial"/>
                <a:cs typeface="Arial"/>
              </a:rPr>
              <a:t>to</a:t>
            </a:r>
            <a:r>
              <a:rPr sz="1300" dirty="0">
                <a:solidFill>
                  <a:srgbClr val="0164A3"/>
                </a:solidFill>
                <a:latin typeface="Arial"/>
                <a:cs typeface="Arial"/>
              </a:rPr>
              <a:t> </a:t>
            </a:r>
            <a:r>
              <a:rPr sz="1300" spc="-5" dirty="0">
                <a:solidFill>
                  <a:srgbClr val="0164A3"/>
                </a:solidFill>
                <a:latin typeface="Arial"/>
                <a:cs typeface="Arial"/>
              </a:rPr>
              <a:t>identify</a:t>
            </a:r>
            <a:r>
              <a:rPr sz="1300" spc="10" dirty="0">
                <a:solidFill>
                  <a:srgbClr val="0164A3"/>
                </a:solidFill>
                <a:latin typeface="Arial"/>
                <a:cs typeface="Arial"/>
              </a:rPr>
              <a:t> </a:t>
            </a:r>
            <a:r>
              <a:rPr sz="1300" spc="-5" dirty="0">
                <a:solidFill>
                  <a:srgbClr val="0164A3"/>
                </a:solidFill>
                <a:latin typeface="Arial"/>
                <a:cs typeface="Arial"/>
              </a:rPr>
              <a:t>movement</a:t>
            </a:r>
            <a:r>
              <a:rPr sz="1300" spc="10" dirty="0">
                <a:solidFill>
                  <a:srgbClr val="0164A3"/>
                </a:solidFill>
                <a:latin typeface="Arial"/>
                <a:cs typeface="Arial"/>
              </a:rPr>
              <a:t> </a:t>
            </a:r>
            <a:r>
              <a:rPr sz="1300" spc="-5" dirty="0">
                <a:solidFill>
                  <a:srgbClr val="0164A3"/>
                </a:solidFill>
                <a:latin typeface="Arial"/>
                <a:cs typeface="Arial"/>
              </a:rPr>
              <a:t>priority,</a:t>
            </a:r>
            <a:r>
              <a:rPr sz="1300" dirty="0">
                <a:solidFill>
                  <a:srgbClr val="0164A3"/>
                </a:solidFill>
                <a:latin typeface="Arial"/>
                <a:cs typeface="Arial"/>
              </a:rPr>
              <a:t> </a:t>
            </a:r>
            <a:r>
              <a:rPr sz="1300" spc="-5" dirty="0">
                <a:solidFill>
                  <a:srgbClr val="0164A3"/>
                </a:solidFill>
                <a:latin typeface="Arial"/>
                <a:cs typeface="Arial"/>
              </a:rPr>
              <a:t>process, and</a:t>
            </a:r>
            <a:r>
              <a:rPr sz="1300" spc="10" dirty="0">
                <a:solidFill>
                  <a:srgbClr val="0164A3"/>
                </a:solidFill>
                <a:latin typeface="Arial"/>
                <a:cs typeface="Arial"/>
              </a:rPr>
              <a:t> </a:t>
            </a:r>
            <a:r>
              <a:rPr sz="1300" spc="-5" dirty="0">
                <a:solidFill>
                  <a:srgbClr val="0164A3"/>
                </a:solidFill>
                <a:latin typeface="Arial"/>
                <a:cs typeface="Arial"/>
              </a:rPr>
              <a:t>location</a:t>
            </a:r>
            <a:endParaRPr sz="1300" dirty="0">
              <a:latin typeface="Arial"/>
              <a:cs typeface="Arial"/>
            </a:endParaRPr>
          </a:p>
          <a:p>
            <a:pPr marL="246379" indent="-234315">
              <a:lnSpc>
                <a:spcPct val="100000"/>
              </a:lnSpc>
              <a:spcBef>
                <a:spcPts val="260"/>
              </a:spcBef>
              <a:buFont typeface="Arial"/>
              <a:buChar char="•"/>
              <a:tabLst>
                <a:tab pos="246379" algn="l"/>
                <a:tab pos="247015" algn="l"/>
              </a:tabLst>
            </a:pPr>
            <a:r>
              <a:rPr sz="1300" b="1" spc="-5" dirty="0">
                <a:solidFill>
                  <a:srgbClr val="0164A3"/>
                </a:solidFill>
                <a:latin typeface="Arial"/>
                <a:cs typeface="Arial"/>
              </a:rPr>
              <a:t>Tornado</a:t>
            </a:r>
            <a:r>
              <a:rPr sz="1300" b="1" spc="5" dirty="0">
                <a:solidFill>
                  <a:srgbClr val="0164A3"/>
                </a:solidFill>
                <a:latin typeface="Arial"/>
                <a:cs typeface="Arial"/>
              </a:rPr>
              <a:t> </a:t>
            </a:r>
            <a:r>
              <a:rPr sz="1300" b="1" spc="-5" dirty="0">
                <a:solidFill>
                  <a:srgbClr val="0164A3"/>
                </a:solidFill>
                <a:latin typeface="Arial"/>
                <a:cs typeface="Arial"/>
              </a:rPr>
              <a:t>Warning</a:t>
            </a:r>
            <a:r>
              <a:rPr sz="1300" spc="-5" dirty="0">
                <a:solidFill>
                  <a:srgbClr val="0164A3"/>
                </a:solidFill>
                <a:latin typeface="Arial"/>
                <a:cs typeface="Arial"/>
              </a:rPr>
              <a:t>: Tornado</a:t>
            </a:r>
            <a:r>
              <a:rPr sz="1300" dirty="0">
                <a:solidFill>
                  <a:srgbClr val="0164A3"/>
                </a:solidFill>
                <a:latin typeface="Arial"/>
                <a:cs typeface="Arial"/>
              </a:rPr>
              <a:t> </a:t>
            </a:r>
            <a:r>
              <a:rPr sz="1300" spc="-5" dirty="0">
                <a:solidFill>
                  <a:srgbClr val="0164A3"/>
                </a:solidFill>
                <a:latin typeface="Arial"/>
                <a:cs typeface="Arial"/>
              </a:rPr>
              <a:t>spotted</a:t>
            </a:r>
            <a:endParaRPr sz="1300" dirty="0">
              <a:latin typeface="Arial"/>
              <a:cs typeface="Arial"/>
            </a:endParaRPr>
          </a:p>
          <a:p>
            <a:pPr marL="246379" indent="-234315">
              <a:lnSpc>
                <a:spcPct val="100000"/>
              </a:lnSpc>
              <a:spcBef>
                <a:spcPts val="265"/>
              </a:spcBef>
              <a:buFont typeface="Arial"/>
              <a:buChar char="•"/>
              <a:tabLst>
                <a:tab pos="246379" algn="l"/>
                <a:tab pos="247015" algn="l"/>
              </a:tabLst>
            </a:pPr>
            <a:r>
              <a:rPr sz="1300" b="1" spc="-5" dirty="0">
                <a:solidFill>
                  <a:srgbClr val="0164A3"/>
                </a:solidFill>
                <a:latin typeface="Arial"/>
                <a:cs typeface="Arial"/>
              </a:rPr>
              <a:t>Protect:</a:t>
            </a:r>
            <a:r>
              <a:rPr sz="1300" b="1" spc="5" dirty="0">
                <a:solidFill>
                  <a:srgbClr val="0164A3"/>
                </a:solidFill>
                <a:latin typeface="Arial"/>
                <a:cs typeface="Arial"/>
              </a:rPr>
              <a:t> </a:t>
            </a:r>
            <a:r>
              <a:rPr sz="1300" spc="-5" dirty="0">
                <a:solidFill>
                  <a:srgbClr val="0164A3"/>
                </a:solidFill>
                <a:latin typeface="Arial"/>
                <a:cs typeface="Arial"/>
              </a:rPr>
              <a:t>Take</a:t>
            </a:r>
            <a:r>
              <a:rPr sz="1300" spc="10" dirty="0">
                <a:solidFill>
                  <a:srgbClr val="0164A3"/>
                </a:solidFill>
                <a:latin typeface="Arial"/>
                <a:cs typeface="Arial"/>
              </a:rPr>
              <a:t> </a:t>
            </a:r>
            <a:r>
              <a:rPr sz="1300" spc="-5" dirty="0">
                <a:solidFill>
                  <a:srgbClr val="0164A3"/>
                </a:solidFill>
                <a:latin typeface="Arial"/>
                <a:cs typeface="Arial"/>
              </a:rPr>
              <a:t>protective</a:t>
            </a:r>
            <a:r>
              <a:rPr sz="1300" spc="5" dirty="0">
                <a:solidFill>
                  <a:srgbClr val="0164A3"/>
                </a:solidFill>
                <a:latin typeface="Arial"/>
                <a:cs typeface="Arial"/>
              </a:rPr>
              <a:t> </a:t>
            </a:r>
            <a:r>
              <a:rPr sz="1300" spc="-5" dirty="0">
                <a:solidFill>
                  <a:srgbClr val="0164A3"/>
                </a:solidFill>
                <a:latin typeface="Arial"/>
                <a:cs typeface="Arial"/>
              </a:rPr>
              <a:t>action</a:t>
            </a:r>
            <a:r>
              <a:rPr sz="1300" dirty="0">
                <a:solidFill>
                  <a:srgbClr val="0164A3"/>
                </a:solidFill>
                <a:latin typeface="Arial"/>
                <a:cs typeface="Arial"/>
              </a:rPr>
              <a:t> </a:t>
            </a:r>
            <a:r>
              <a:rPr sz="1300" spc="-5" dirty="0">
                <a:solidFill>
                  <a:srgbClr val="0164A3"/>
                </a:solidFill>
                <a:latin typeface="Arial"/>
                <a:cs typeface="Arial"/>
              </a:rPr>
              <a:t>(Shelter</a:t>
            </a:r>
            <a:r>
              <a:rPr sz="1300" spc="10" dirty="0">
                <a:solidFill>
                  <a:srgbClr val="0164A3"/>
                </a:solidFill>
                <a:latin typeface="Arial"/>
                <a:cs typeface="Arial"/>
              </a:rPr>
              <a:t> </a:t>
            </a:r>
            <a:r>
              <a:rPr sz="1300" spc="-5" dirty="0">
                <a:solidFill>
                  <a:srgbClr val="0164A3"/>
                </a:solidFill>
                <a:latin typeface="Arial"/>
                <a:cs typeface="Arial"/>
              </a:rPr>
              <a:t>in</a:t>
            </a:r>
            <a:r>
              <a:rPr sz="1300" spc="20" dirty="0">
                <a:solidFill>
                  <a:srgbClr val="0164A3"/>
                </a:solidFill>
                <a:latin typeface="Arial"/>
                <a:cs typeface="Arial"/>
              </a:rPr>
              <a:t> </a:t>
            </a:r>
            <a:r>
              <a:rPr sz="1300" spc="-5" dirty="0">
                <a:solidFill>
                  <a:srgbClr val="0164A3"/>
                </a:solidFill>
                <a:latin typeface="Arial"/>
                <a:cs typeface="Arial"/>
              </a:rPr>
              <a:t>place,</a:t>
            </a:r>
            <a:r>
              <a:rPr sz="1300" dirty="0">
                <a:solidFill>
                  <a:srgbClr val="0164A3"/>
                </a:solidFill>
                <a:latin typeface="Arial"/>
                <a:cs typeface="Arial"/>
              </a:rPr>
              <a:t> </a:t>
            </a:r>
            <a:r>
              <a:rPr sz="1300" spc="-5" dirty="0">
                <a:solidFill>
                  <a:srgbClr val="0164A3"/>
                </a:solidFill>
                <a:latin typeface="Arial"/>
                <a:cs typeface="Arial"/>
              </a:rPr>
              <a:t>Move</a:t>
            </a:r>
            <a:r>
              <a:rPr sz="1300" spc="20" dirty="0">
                <a:solidFill>
                  <a:srgbClr val="0164A3"/>
                </a:solidFill>
                <a:latin typeface="Arial"/>
                <a:cs typeface="Arial"/>
              </a:rPr>
              <a:t> </a:t>
            </a:r>
            <a:r>
              <a:rPr sz="1300" spc="-5" dirty="0">
                <a:solidFill>
                  <a:srgbClr val="0164A3"/>
                </a:solidFill>
                <a:latin typeface="Arial"/>
                <a:cs typeface="Arial"/>
              </a:rPr>
              <a:t>to</a:t>
            </a:r>
            <a:r>
              <a:rPr sz="1300" spc="5" dirty="0">
                <a:solidFill>
                  <a:srgbClr val="0164A3"/>
                </a:solidFill>
                <a:latin typeface="Arial"/>
                <a:cs typeface="Arial"/>
              </a:rPr>
              <a:t> </a:t>
            </a:r>
            <a:r>
              <a:rPr sz="1300" spc="-5" dirty="0">
                <a:solidFill>
                  <a:srgbClr val="0164A3"/>
                </a:solidFill>
                <a:latin typeface="Arial"/>
                <a:cs typeface="Arial"/>
              </a:rPr>
              <a:t>hallway,</a:t>
            </a:r>
            <a:r>
              <a:rPr sz="1300" spc="25" dirty="0">
                <a:solidFill>
                  <a:srgbClr val="0164A3"/>
                </a:solidFill>
                <a:latin typeface="Arial"/>
                <a:cs typeface="Arial"/>
              </a:rPr>
              <a:t> </a:t>
            </a:r>
            <a:r>
              <a:rPr sz="1300" spc="-5" dirty="0">
                <a:solidFill>
                  <a:srgbClr val="0164A3"/>
                </a:solidFill>
                <a:latin typeface="Arial"/>
                <a:cs typeface="Arial"/>
              </a:rPr>
              <a:t>Relocation</a:t>
            </a:r>
            <a:r>
              <a:rPr sz="1300" spc="25" dirty="0">
                <a:solidFill>
                  <a:srgbClr val="0164A3"/>
                </a:solidFill>
                <a:latin typeface="Arial"/>
                <a:cs typeface="Arial"/>
              </a:rPr>
              <a:t> </a:t>
            </a:r>
            <a:r>
              <a:rPr sz="1300" spc="-5" dirty="0">
                <a:solidFill>
                  <a:srgbClr val="0164A3"/>
                </a:solidFill>
                <a:latin typeface="Arial"/>
                <a:cs typeface="Arial"/>
              </a:rPr>
              <a:t>point,</a:t>
            </a:r>
            <a:r>
              <a:rPr sz="1300" dirty="0">
                <a:solidFill>
                  <a:srgbClr val="0164A3"/>
                </a:solidFill>
                <a:latin typeface="Arial"/>
                <a:cs typeface="Arial"/>
              </a:rPr>
              <a:t> </a:t>
            </a:r>
            <a:r>
              <a:rPr sz="1300" spc="-5" dirty="0">
                <a:solidFill>
                  <a:srgbClr val="0164A3"/>
                </a:solidFill>
                <a:latin typeface="Arial"/>
                <a:cs typeface="Arial"/>
              </a:rPr>
              <a:t>or</a:t>
            </a:r>
            <a:r>
              <a:rPr sz="1300" spc="5" dirty="0">
                <a:solidFill>
                  <a:srgbClr val="0164A3"/>
                </a:solidFill>
                <a:latin typeface="Arial"/>
                <a:cs typeface="Arial"/>
              </a:rPr>
              <a:t> </a:t>
            </a:r>
            <a:r>
              <a:rPr sz="1300" spc="-5" dirty="0">
                <a:solidFill>
                  <a:srgbClr val="0164A3"/>
                </a:solidFill>
                <a:latin typeface="Arial"/>
                <a:cs typeface="Arial"/>
              </a:rPr>
              <a:t>Staging</a:t>
            </a:r>
            <a:r>
              <a:rPr sz="1300" spc="15" dirty="0">
                <a:solidFill>
                  <a:srgbClr val="0164A3"/>
                </a:solidFill>
                <a:latin typeface="Arial"/>
                <a:cs typeface="Arial"/>
              </a:rPr>
              <a:t> </a:t>
            </a:r>
            <a:r>
              <a:rPr sz="1300" spc="-5" dirty="0">
                <a:solidFill>
                  <a:srgbClr val="0164A3"/>
                </a:solidFill>
                <a:latin typeface="Arial"/>
                <a:cs typeface="Arial"/>
              </a:rPr>
              <a:t>area)</a:t>
            </a:r>
            <a:endParaRPr sz="1300" dirty="0">
              <a:latin typeface="Arial"/>
              <a:cs typeface="Arial"/>
            </a:endParaRPr>
          </a:p>
          <a:p>
            <a:pPr>
              <a:lnSpc>
                <a:spcPct val="100000"/>
              </a:lnSpc>
              <a:spcBef>
                <a:spcPts val="10"/>
              </a:spcBef>
            </a:pPr>
            <a:endParaRPr sz="800" dirty="0">
              <a:latin typeface="Arial"/>
              <a:cs typeface="Arial"/>
            </a:endParaRPr>
          </a:p>
          <a:p>
            <a:pPr marL="12700">
              <a:lnSpc>
                <a:spcPct val="100000"/>
              </a:lnSpc>
            </a:pPr>
            <a:r>
              <a:rPr sz="1300" b="1" spc="-5" dirty="0">
                <a:solidFill>
                  <a:srgbClr val="0164A3"/>
                </a:solidFill>
                <a:latin typeface="Arial"/>
                <a:cs typeface="Arial"/>
              </a:rPr>
              <a:t>Response</a:t>
            </a:r>
            <a:r>
              <a:rPr sz="1300" b="1" spc="15" dirty="0">
                <a:solidFill>
                  <a:srgbClr val="0164A3"/>
                </a:solidFill>
                <a:latin typeface="Arial"/>
                <a:cs typeface="Arial"/>
              </a:rPr>
              <a:t> </a:t>
            </a:r>
            <a:r>
              <a:rPr sz="1300" b="1" spc="-5" dirty="0">
                <a:solidFill>
                  <a:srgbClr val="0164A3"/>
                </a:solidFill>
                <a:latin typeface="Arial"/>
                <a:cs typeface="Arial"/>
              </a:rPr>
              <a:t>During</a:t>
            </a:r>
            <a:r>
              <a:rPr sz="1300" b="1" spc="10" dirty="0">
                <a:solidFill>
                  <a:srgbClr val="0164A3"/>
                </a:solidFill>
                <a:latin typeface="Arial"/>
                <a:cs typeface="Arial"/>
              </a:rPr>
              <a:t> </a:t>
            </a:r>
            <a:r>
              <a:rPr sz="1300" b="1" spc="-5" dirty="0">
                <a:solidFill>
                  <a:srgbClr val="0164A3"/>
                </a:solidFill>
                <a:latin typeface="Arial"/>
                <a:cs typeface="Arial"/>
              </a:rPr>
              <a:t>Emergency/Disaster</a:t>
            </a:r>
            <a:r>
              <a:rPr sz="1300" b="1" spc="15" dirty="0">
                <a:solidFill>
                  <a:srgbClr val="0164A3"/>
                </a:solidFill>
                <a:latin typeface="Arial"/>
                <a:cs typeface="Arial"/>
              </a:rPr>
              <a:t> </a:t>
            </a:r>
            <a:r>
              <a:rPr sz="1300" b="1" spc="-5" dirty="0">
                <a:solidFill>
                  <a:srgbClr val="0164A3"/>
                </a:solidFill>
                <a:latin typeface="Arial"/>
                <a:cs typeface="Arial"/>
              </a:rPr>
              <a:t>Event</a:t>
            </a:r>
            <a:endParaRPr sz="1300" dirty="0">
              <a:latin typeface="Arial"/>
              <a:cs typeface="Arial"/>
            </a:endParaRPr>
          </a:p>
          <a:p>
            <a:pPr marL="12700" marR="5080">
              <a:lnSpc>
                <a:spcPct val="100000"/>
              </a:lnSpc>
              <a:spcBef>
                <a:spcPts val="265"/>
              </a:spcBef>
            </a:pPr>
            <a:r>
              <a:rPr sz="1300" spc="-5" dirty="0">
                <a:solidFill>
                  <a:srgbClr val="0164A3"/>
                </a:solidFill>
                <a:latin typeface="Arial"/>
                <a:cs typeface="Arial"/>
              </a:rPr>
              <a:t>As</a:t>
            </a:r>
            <a:r>
              <a:rPr sz="1300" spc="10" dirty="0">
                <a:solidFill>
                  <a:srgbClr val="0164A3"/>
                </a:solidFill>
                <a:latin typeface="Arial"/>
                <a:cs typeface="Arial"/>
              </a:rPr>
              <a:t> </a:t>
            </a:r>
            <a:r>
              <a:rPr sz="1300" spc="-5" dirty="0">
                <a:solidFill>
                  <a:srgbClr val="0164A3"/>
                </a:solidFill>
                <a:latin typeface="Arial"/>
                <a:cs typeface="Arial"/>
              </a:rPr>
              <a:t>a</a:t>
            </a:r>
            <a:r>
              <a:rPr sz="1300" spc="10" dirty="0">
                <a:solidFill>
                  <a:srgbClr val="0164A3"/>
                </a:solidFill>
                <a:latin typeface="Arial"/>
                <a:cs typeface="Arial"/>
              </a:rPr>
              <a:t> </a:t>
            </a:r>
            <a:r>
              <a:rPr sz="1300" spc="-5" dirty="0">
                <a:solidFill>
                  <a:srgbClr val="0164A3"/>
                </a:solidFill>
                <a:latin typeface="Arial"/>
                <a:cs typeface="Arial"/>
              </a:rPr>
              <a:t>staff</a:t>
            </a:r>
            <a:r>
              <a:rPr sz="1300" spc="-15" dirty="0">
                <a:solidFill>
                  <a:srgbClr val="0164A3"/>
                </a:solidFill>
                <a:latin typeface="Arial"/>
                <a:cs typeface="Arial"/>
              </a:rPr>
              <a:t> </a:t>
            </a:r>
            <a:r>
              <a:rPr sz="1300" spc="-5" dirty="0">
                <a:solidFill>
                  <a:srgbClr val="0164A3"/>
                </a:solidFill>
                <a:latin typeface="Arial"/>
                <a:cs typeface="Arial"/>
              </a:rPr>
              <a:t>member, your</a:t>
            </a:r>
            <a:r>
              <a:rPr sz="1300" spc="15" dirty="0">
                <a:solidFill>
                  <a:srgbClr val="0164A3"/>
                </a:solidFill>
                <a:latin typeface="Arial"/>
                <a:cs typeface="Arial"/>
              </a:rPr>
              <a:t> </a:t>
            </a:r>
            <a:r>
              <a:rPr sz="1300" spc="-5" dirty="0">
                <a:solidFill>
                  <a:srgbClr val="0164A3"/>
                </a:solidFill>
                <a:latin typeface="Arial"/>
                <a:cs typeface="Arial"/>
              </a:rPr>
              <a:t>response</a:t>
            </a:r>
            <a:r>
              <a:rPr sz="1300" dirty="0">
                <a:solidFill>
                  <a:srgbClr val="0164A3"/>
                </a:solidFill>
                <a:latin typeface="Arial"/>
                <a:cs typeface="Arial"/>
              </a:rPr>
              <a:t> </a:t>
            </a:r>
            <a:r>
              <a:rPr sz="1300" spc="-5" dirty="0">
                <a:solidFill>
                  <a:srgbClr val="0164A3"/>
                </a:solidFill>
                <a:latin typeface="Arial"/>
                <a:cs typeface="Arial"/>
              </a:rPr>
              <a:t>during</a:t>
            </a:r>
            <a:r>
              <a:rPr sz="1300" spc="10" dirty="0">
                <a:solidFill>
                  <a:srgbClr val="0164A3"/>
                </a:solidFill>
                <a:latin typeface="Arial"/>
                <a:cs typeface="Arial"/>
              </a:rPr>
              <a:t> </a:t>
            </a:r>
            <a:r>
              <a:rPr sz="1300" spc="-5" dirty="0">
                <a:solidFill>
                  <a:srgbClr val="0164A3"/>
                </a:solidFill>
                <a:latin typeface="Arial"/>
                <a:cs typeface="Arial"/>
              </a:rPr>
              <a:t>a</a:t>
            </a:r>
            <a:r>
              <a:rPr sz="1300" spc="5" dirty="0">
                <a:solidFill>
                  <a:srgbClr val="0164A3"/>
                </a:solidFill>
                <a:latin typeface="Arial"/>
                <a:cs typeface="Arial"/>
              </a:rPr>
              <a:t> </a:t>
            </a:r>
            <a:r>
              <a:rPr sz="1300" spc="-5" dirty="0">
                <a:solidFill>
                  <a:srgbClr val="0164A3"/>
                </a:solidFill>
                <a:latin typeface="Arial"/>
                <a:cs typeface="Arial"/>
              </a:rPr>
              <a:t>hospital</a:t>
            </a:r>
            <a:r>
              <a:rPr sz="1300" spc="15" dirty="0">
                <a:solidFill>
                  <a:srgbClr val="0164A3"/>
                </a:solidFill>
                <a:latin typeface="Arial"/>
                <a:cs typeface="Arial"/>
              </a:rPr>
              <a:t> </a:t>
            </a:r>
            <a:r>
              <a:rPr sz="1300" spc="-5" dirty="0">
                <a:solidFill>
                  <a:srgbClr val="0164A3"/>
                </a:solidFill>
                <a:latin typeface="Arial"/>
                <a:cs typeface="Arial"/>
              </a:rPr>
              <a:t>“Internal/External Disaster”</a:t>
            </a:r>
            <a:r>
              <a:rPr sz="1300" spc="10" dirty="0">
                <a:solidFill>
                  <a:srgbClr val="0164A3"/>
                </a:solidFill>
                <a:latin typeface="Arial"/>
                <a:cs typeface="Arial"/>
              </a:rPr>
              <a:t> </a:t>
            </a:r>
            <a:r>
              <a:rPr sz="1300" spc="-5" dirty="0">
                <a:solidFill>
                  <a:srgbClr val="0164A3"/>
                </a:solidFill>
                <a:latin typeface="Arial"/>
                <a:cs typeface="Arial"/>
              </a:rPr>
              <a:t>is</a:t>
            </a:r>
            <a:r>
              <a:rPr sz="1300" spc="5" dirty="0">
                <a:solidFill>
                  <a:srgbClr val="0164A3"/>
                </a:solidFill>
                <a:latin typeface="Arial"/>
                <a:cs typeface="Arial"/>
              </a:rPr>
              <a:t> </a:t>
            </a:r>
            <a:r>
              <a:rPr sz="1300" spc="-5" dirty="0">
                <a:solidFill>
                  <a:srgbClr val="0164A3"/>
                </a:solidFill>
                <a:latin typeface="Arial"/>
                <a:cs typeface="Arial"/>
              </a:rPr>
              <a:t>critical</a:t>
            </a:r>
            <a:r>
              <a:rPr sz="1300" spc="10" dirty="0">
                <a:solidFill>
                  <a:srgbClr val="0164A3"/>
                </a:solidFill>
                <a:latin typeface="Arial"/>
                <a:cs typeface="Arial"/>
              </a:rPr>
              <a:t> </a:t>
            </a:r>
            <a:r>
              <a:rPr sz="1300" spc="-5" dirty="0">
                <a:solidFill>
                  <a:srgbClr val="0164A3"/>
                </a:solidFill>
                <a:latin typeface="Arial"/>
                <a:cs typeface="Arial"/>
              </a:rPr>
              <a:t>to</a:t>
            </a:r>
            <a:r>
              <a:rPr sz="1300" spc="5" dirty="0">
                <a:solidFill>
                  <a:srgbClr val="0164A3"/>
                </a:solidFill>
                <a:latin typeface="Arial"/>
                <a:cs typeface="Arial"/>
              </a:rPr>
              <a:t> </a:t>
            </a:r>
            <a:r>
              <a:rPr sz="1300" spc="-5" dirty="0">
                <a:solidFill>
                  <a:srgbClr val="0164A3"/>
                </a:solidFill>
                <a:latin typeface="Arial"/>
                <a:cs typeface="Arial"/>
              </a:rPr>
              <a:t>the</a:t>
            </a:r>
            <a:r>
              <a:rPr sz="1300" dirty="0">
                <a:solidFill>
                  <a:srgbClr val="0164A3"/>
                </a:solidFill>
                <a:latin typeface="Arial"/>
                <a:cs typeface="Arial"/>
              </a:rPr>
              <a:t> </a:t>
            </a:r>
            <a:r>
              <a:rPr sz="1300" spc="-5" dirty="0">
                <a:solidFill>
                  <a:srgbClr val="0164A3"/>
                </a:solidFill>
                <a:latin typeface="Arial"/>
                <a:cs typeface="Arial"/>
              </a:rPr>
              <a:t>success</a:t>
            </a:r>
            <a:r>
              <a:rPr sz="1300" dirty="0">
                <a:solidFill>
                  <a:srgbClr val="0164A3"/>
                </a:solidFill>
                <a:latin typeface="Arial"/>
                <a:cs typeface="Arial"/>
              </a:rPr>
              <a:t> </a:t>
            </a:r>
            <a:r>
              <a:rPr sz="1300" spc="-5" dirty="0">
                <a:solidFill>
                  <a:srgbClr val="0164A3"/>
                </a:solidFill>
                <a:latin typeface="Arial"/>
                <a:cs typeface="Arial"/>
              </a:rPr>
              <a:t>in</a:t>
            </a:r>
            <a:r>
              <a:rPr sz="1300" spc="10" dirty="0">
                <a:solidFill>
                  <a:srgbClr val="0164A3"/>
                </a:solidFill>
                <a:latin typeface="Arial"/>
                <a:cs typeface="Arial"/>
              </a:rPr>
              <a:t> </a:t>
            </a:r>
            <a:r>
              <a:rPr sz="1300" spc="-5" dirty="0">
                <a:solidFill>
                  <a:srgbClr val="0164A3"/>
                </a:solidFill>
                <a:latin typeface="Arial"/>
                <a:cs typeface="Arial"/>
              </a:rPr>
              <a:t>managing</a:t>
            </a:r>
            <a:r>
              <a:rPr sz="1300" spc="20" dirty="0">
                <a:solidFill>
                  <a:srgbClr val="0164A3"/>
                </a:solidFill>
                <a:latin typeface="Arial"/>
                <a:cs typeface="Arial"/>
              </a:rPr>
              <a:t> </a:t>
            </a:r>
            <a:r>
              <a:rPr sz="1300" spc="-5" dirty="0">
                <a:solidFill>
                  <a:srgbClr val="0164A3"/>
                </a:solidFill>
                <a:latin typeface="Arial"/>
                <a:cs typeface="Arial"/>
              </a:rPr>
              <a:t>the</a:t>
            </a:r>
            <a:r>
              <a:rPr sz="1300" spc="5" dirty="0">
                <a:solidFill>
                  <a:srgbClr val="0164A3"/>
                </a:solidFill>
                <a:latin typeface="Arial"/>
                <a:cs typeface="Arial"/>
              </a:rPr>
              <a:t> </a:t>
            </a:r>
            <a:r>
              <a:rPr sz="1300" spc="-5" dirty="0">
                <a:solidFill>
                  <a:srgbClr val="0164A3"/>
                </a:solidFill>
                <a:latin typeface="Arial"/>
                <a:cs typeface="Arial"/>
              </a:rPr>
              <a:t>patients’ </a:t>
            </a:r>
            <a:r>
              <a:rPr sz="1300" dirty="0">
                <a:solidFill>
                  <a:srgbClr val="0164A3"/>
                </a:solidFill>
                <a:latin typeface="Arial"/>
                <a:cs typeface="Arial"/>
              </a:rPr>
              <a:t> </a:t>
            </a:r>
            <a:r>
              <a:rPr sz="1300" spc="-5" dirty="0">
                <a:solidFill>
                  <a:srgbClr val="0164A3"/>
                </a:solidFill>
                <a:latin typeface="Arial"/>
                <a:cs typeface="Arial"/>
              </a:rPr>
              <a:t>care.</a:t>
            </a:r>
            <a:r>
              <a:rPr sz="1300" spc="-15" dirty="0">
                <a:solidFill>
                  <a:srgbClr val="0164A3"/>
                </a:solidFill>
                <a:latin typeface="Arial"/>
                <a:cs typeface="Arial"/>
              </a:rPr>
              <a:t> </a:t>
            </a:r>
            <a:r>
              <a:rPr sz="1300" spc="-5" dirty="0">
                <a:solidFill>
                  <a:srgbClr val="0164A3"/>
                </a:solidFill>
                <a:latin typeface="Arial"/>
                <a:cs typeface="Arial"/>
              </a:rPr>
              <a:t>Credentialed</a:t>
            </a:r>
            <a:r>
              <a:rPr sz="1300" spc="15" dirty="0">
                <a:solidFill>
                  <a:srgbClr val="0164A3"/>
                </a:solidFill>
                <a:latin typeface="Arial"/>
                <a:cs typeface="Arial"/>
              </a:rPr>
              <a:t> </a:t>
            </a:r>
            <a:r>
              <a:rPr sz="1300" spc="-5" dirty="0">
                <a:solidFill>
                  <a:srgbClr val="0164A3"/>
                </a:solidFill>
                <a:latin typeface="Arial"/>
                <a:cs typeface="Arial"/>
              </a:rPr>
              <a:t>Medical</a:t>
            </a:r>
            <a:r>
              <a:rPr sz="1300" spc="10" dirty="0">
                <a:solidFill>
                  <a:srgbClr val="0164A3"/>
                </a:solidFill>
                <a:latin typeface="Arial"/>
                <a:cs typeface="Arial"/>
              </a:rPr>
              <a:t> </a:t>
            </a:r>
            <a:r>
              <a:rPr sz="1300" spc="-5" dirty="0">
                <a:solidFill>
                  <a:srgbClr val="0164A3"/>
                </a:solidFill>
                <a:latin typeface="Arial"/>
                <a:cs typeface="Arial"/>
              </a:rPr>
              <a:t>Staff,</a:t>
            </a:r>
            <a:r>
              <a:rPr sz="1300" spc="-15" dirty="0">
                <a:solidFill>
                  <a:srgbClr val="0164A3"/>
                </a:solidFill>
                <a:latin typeface="Arial"/>
                <a:cs typeface="Arial"/>
              </a:rPr>
              <a:t> </a:t>
            </a:r>
            <a:r>
              <a:rPr sz="1300" spc="-5" dirty="0">
                <a:solidFill>
                  <a:srgbClr val="0164A3"/>
                </a:solidFill>
                <a:latin typeface="Arial"/>
                <a:cs typeface="Arial"/>
              </a:rPr>
              <a:t>except</a:t>
            </a:r>
            <a:r>
              <a:rPr sz="1300" spc="5" dirty="0">
                <a:solidFill>
                  <a:srgbClr val="0164A3"/>
                </a:solidFill>
                <a:latin typeface="Arial"/>
                <a:cs typeface="Arial"/>
              </a:rPr>
              <a:t> </a:t>
            </a:r>
            <a:r>
              <a:rPr sz="1300" spc="-5" dirty="0">
                <a:solidFill>
                  <a:srgbClr val="0164A3"/>
                </a:solidFill>
                <a:latin typeface="Arial"/>
                <a:cs typeface="Arial"/>
              </a:rPr>
              <a:t>trauma surgeon,</a:t>
            </a:r>
            <a:r>
              <a:rPr sz="1300" spc="-10" dirty="0">
                <a:solidFill>
                  <a:srgbClr val="0164A3"/>
                </a:solidFill>
                <a:latin typeface="Arial"/>
                <a:cs typeface="Arial"/>
              </a:rPr>
              <a:t> </a:t>
            </a:r>
            <a:r>
              <a:rPr sz="1300" spc="-5" dirty="0">
                <a:solidFill>
                  <a:srgbClr val="0164A3"/>
                </a:solidFill>
                <a:latin typeface="Arial"/>
                <a:cs typeface="Arial"/>
              </a:rPr>
              <a:t>will</a:t>
            </a:r>
            <a:r>
              <a:rPr sz="1300" spc="20" dirty="0">
                <a:solidFill>
                  <a:srgbClr val="0164A3"/>
                </a:solidFill>
                <a:latin typeface="Arial"/>
                <a:cs typeface="Arial"/>
              </a:rPr>
              <a:t> </a:t>
            </a:r>
            <a:r>
              <a:rPr sz="1300" spc="-5" dirty="0">
                <a:solidFill>
                  <a:srgbClr val="0164A3"/>
                </a:solidFill>
                <a:latin typeface="Arial"/>
                <a:cs typeface="Arial"/>
              </a:rPr>
              <a:t>report to</a:t>
            </a:r>
            <a:r>
              <a:rPr sz="1300" dirty="0">
                <a:solidFill>
                  <a:srgbClr val="0164A3"/>
                </a:solidFill>
                <a:latin typeface="Arial"/>
                <a:cs typeface="Arial"/>
              </a:rPr>
              <a:t> </a:t>
            </a:r>
            <a:r>
              <a:rPr sz="1300" spc="-5" dirty="0">
                <a:solidFill>
                  <a:srgbClr val="0164A3"/>
                </a:solidFill>
                <a:latin typeface="Arial"/>
                <a:cs typeface="Arial"/>
              </a:rPr>
              <a:t>the </a:t>
            </a:r>
            <a:r>
              <a:rPr sz="1300" spc="-5" dirty="0" smtClean="0">
                <a:solidFill>
                  <a:srgbClr val="0164A3"/>
                </a:solidFill>
                <a:latin typeface="Arial"/>
                <a:cs typeface="Arial"/>
              </a:rPr>
              <a:t>Physicians</a:t>
            </a:r>
            <a:r>
              <a:rPr lang="en-US" sz="1300" spc="-5" dirty="0" smtClean="0">
                <a:solidFill>
                  <a:srgbClr val="0164A3"/>
                </a:solidFill>
                <a:latin typeface="Arial"/>
                <a:cs typeface="Arial"/>
              </a:rPr>
              <a:t>'</a:t>
            </a:r>
            <a:r>
              <a:rPr sz="1300" spc="15" dirty="0" smtClean="0">
                <a:solidFill>
                  <a:srgbClr val="0164A3"/>
                </a:solidFill>
                <a:latin typeface="Arial"/>
                <a:cs typeface="Arial"/>
              </a:rPr>
              <a:t> </a:t>
            </a:r>
            <a:r>
              <a:rPr sz="1300" spc="-5" dirty="0">
                <a:solidFill>
                  <a:srgbClr val="0164A3"/>
                </a:solidFill>
                <a:latin typeface="Arial"/>
                <a:cs typeface="Arial"/>
              </a:rPr>
              <a:t>Lounge</a:t>
            </a:r>
            <a:r>
              <a:rPr sz="1300" spc="5" dirty="0">
                <a:solidFill>
                  <a:srgbClr val="0164A3"/>
                </a:solidFill>
                <a:latin typeface="Arial"/>
                <a:cs typeface="Arial"/>
              </a:rPr>
              <a:t> </a:t>
            </a:r>
            <a:r>
              <a:rPr sz="1300" spc="-5" dirty="0">
                <a:solidFill>
                  <a:srgbClr val="0164A3"/>
                </a:solidFill>
                <a:latin typeface="Arial"/>
                <a:cs typeface="Arial"/>
              </a:rPr>
              <a:t>upon</a:t>
            </a:r>
            <a:r>
              <a:rPr sz="1300" spc="10" dirty="0">
                <a:solidFill>
                  <a:srgbClr val="0164A3"/>
                </a:solidFill>
                <a:latin typeface="Arial"/>
                <a:cs typeface="Arial"/>
              </a:rPr>
              <a:t> </a:t>
            </a:r>
            <a:r>
              <a:rPr sz="1300" spc="-5" dirty="0">
                <a:solidFill>
                  <a:srgbClr val="0164A3"/>
                </a:solidFill>
                <a:latin typeface="Arial"/>
                <a:cs typeface="Arial"/>
              </a:rPr>
              <a:t>hearing</a:t>
            </a:r>
            <a:r>
              <a:rPr sz="1300" spc="5" dirty="0">
                <a:solidFill>
                  <a:srgbClr val="0164A3"/>
                </a:solidFill>
                <a:latin typeface="Arial"/>
                <a:cs typeface="Arial"/>
              </a:rPr>
              <a:t> </a:t>
            </a:r>
            <a:r>
              <a:rPr sz="1300" spc="-5" dirty="0">
                <a:solidFill>
                  <a:srgbClr val="0164A3"/>
                </a:solidFill>
                <a:latin typeface="Arial"/>
                <a:cs typeface="Arial"/>
              </a:rPr>
              <a:t>the</a:t>
            </a:r>
            <a:r>
              <a:rPr sz="1300" dirty="0">
                <a:solidFill>
                  <a:srgbClr val="0164A3"/>
                </a:solidFill>
                <a:latin typeface="Arial"/>
                <a:cs typeface="Arial"/>
              </a:rPr>
              <a:t> </a:t>
            </a:r>
            <a:r>
              <a:rPr sz="1300" spc="-5" dirty="0">
                <a:solidFill>
                  <a:srgbClr val="0164A3"/>
                </a:solidFill>
                <a:latin typeface="Arial"/>
                <a:cs typeface="Arial"/>
              </a:rPr>
              <a:t>overhead </a:t>
            </a:r>
            <a:r>
              <a:rPr sz="1300" dirty="0">
                <a:solidFill>
                  <a:srgbClr val="0164A3"/>
                </a:solidFill>
                <a:latin typeface="Arial"/>
                <a:cs typeface="Arial"/>
              </a:rPr>
              <a:t> </a:t>
            </a:r>
            <a:r>
              <a:rPr sz="1300" spc="-5" dirty="0">
                <a:solidFill>
                  <a:srgbClr val="0164A3"/>
                </a:solidFill>
                <a:latin typeface="Arial"/>
                <a:cs typeface="Arial"/>
              </a:rPr>
              <a:t>announcement</a:t>
            </a:r>
            <a:r>
              <a:rPr sz="1300" spc="15" dirty="0">
                <a:solidFill>
                  <a:srgbClr val="0164A3"/>
                </a:solidFill>
                <a:latin typeface="Arial"/>
                <a:cs typeface="Arial"/>
              </a:rPr>
              <a:t> </a:t>
            </a:r>
            <a:r>
              <a:rPr sz="1300" spc="-5" dirty="0">
                <a:solidFill>
                  <a:srgbClr val="0164A3"/>
                </a:solidFill>
                <a:latin typeface="Arial"/>
                <a:cs typeface="Arial"/>
              </a:rPr>
              <a:t>“Internal/External</a:t>
            </a:r>
            <a:r>
              <a:rPr sz="1300" dirty="0">
                <a:solidFill>
                  <a:srgbClr val="0164A3"/>
                </a:solidFill>
                <a:latin typeface="Arial"/>
                <a:cs typeface="Arial"/>
              </a:rPr>
              <a:t> </a:t>
            </a:r>
            <a:r>
              <a:rPr sz="1300" spc="-5" dirty="0">
                <a:solidFill>
                  <a:srgbClr val="0164A3"/>
                </a:solidFill>
                <a:latin typeface="Arial"/>
                <a:cs typeface="Arial"/>
              </a:rPr>
              <a:t>Disaster”.</a:t>
            </a:r>
            <a:r>
              <a:rPr sz="1300" spc="5" dirty="0">
                <a:solidFill>
                  <a:srgbClr val="0164A3"/>
                </a:solidFill>
                <a:latin typeface="Arial"/>
                <a:cs typeface="Arial"/>
              </a:rPr>
              <a:t> </a:t>
            </a:r>
            <a:r>
              <a:rPr sz="1300" spc="-5" dirty="0">
                <a:solidFill>
                  <a:srgbClr val="0164A3"/>
                </a:solidFill>
                <a:latin typeface="Arial"/>
                <a:cs typeface="Arial"/>
              </a:rPr>
              <a:t>Trauma</a:t>
            </a:r>
            <a:r>
              <a:rPr sz="1300" spc="15" dirty="0">
                <a:solidFill>
                  <a:srgbClr val="0164A3"/>
                </a:solidFill>
                <a:latin typeface="Arial"/>
                <a:cs typeface="Arial"/>
              </a:rPr>
              <a:t> </a:t>
            </a:r>
            <a:r>
              <a:rPr sz="1300" spc="-5" dirty="0">
                <a:solidFill>
                  <a:srgbClr val="0164A3"/>
                </a:solidFill>
                <a:latin typeface="Arial"/>
                <a:cs typeface="Arial"/>
              </a:rPr>
              <a:t>surgeon</a:t>
            </a:r>
            <a:r>
              <a:rPr sz="1300" spc="10" dirty="0">
                <a:solidFill>
                  <a:srgbClr val="0164A3"/>
                </a:solidFill>
                <a:latin typeface="Arial"/>
                <a:cs typeface="Arial"/>
              </a:rPr>
              <a:t> </a:t>
            </a:r>
            <a:r>
              <a:rPr sz="1300" spc="-5" dirty="0">
                <a:solidFill>
                  <a:srgbClr val="0164A3"/>
                </a:solidFill>
                <a:latin typeface="Arial"/>
                <a:cs typeface="Arial"/>
              </a:rPr>
              <a:t>on-call</a:t>
            </a:r>
            <a:r>
              <a:rPr sz="1300" spc="20" dirty="0">
                <a:solidFill>
                  <a:srgbClr val="0164A3"/>
                </a:solidFill>
                <a:latin typeface="Arial"/>
                <a:cs typeface="Arial"/>
              </a:rPr>
              <a:t> </a:t>
            </a:r>
            <a:r>
              <a:rPr sz="1300" spc="-5" dirty="0">
                <a:solidFill>
                  <a:srgbClr val="0164A3"/>
                </a:solidFill>
                <a:latin typeface="Arial"/>
                <a:cs typeface="Arial"/>
              </a:rPr>
              <a:t>will</a:t>
            </a:r>
            <a:r>
              <a:rPr sz="1300" spc="40" dirty="0">
                <a:solidFill>
                  <a:srgbClr val="0164A3"/>
                </a:solidFill>
                <a:latin typeface="Arial"/>
                <a:cs typeface="Arial"/>
              </a:rPr>
              <a:t> </a:t>
            </a:r>
            <a:r>
              <a:rPr sz="1300" spc="-5" dirty="0">
                <a:solidFill>
                  <a:srgbClr val="0164A3"/>
                </a:solidFill>
                <a:latin typeface="Arial"/>
                <a:cs typeface="Arial"/>
              </a:rPr>
              <a:t>report</a:t>
            </a:r>
            <a:r>
              <a:rPr sz="1300" dirty="0">
                <a:solidFill>
                  <a:srgbClr val="0164A3"/>
                </a:solidFill>
                <a:latin typeface="Arial"/>
                <a:cs typeface="Arial"/>
              </a:rPr>
              <a:t> </a:t>
            </a:r>
            <a:r>
              <a:rPr sz="1300" spc="-5" dirty="0">
                <a:solidFill>
                  <a:srgbClr val="0164A3"/>
                </a:solidFill>
                <a:latin typeface="Arial"/>
                <a:cs typeface="Arial"/>
              </a:rPr>
              <a:t>to</a:t>
            </a:r>
            <a:r>
              <a:rPr sz="1300" spc="15" dirty="0">
                <a:solidFill>
                  <a:srgbClr val="0164A3"/>
                </a:solidFill>
                <a:latin typeface="Arial"/>
                <a:cs typeface="Arial"/>
              </a:rPr>
              <a:t> </a:t>
            </a:r>
            <a:r>
              <a:rPr sz="1300" spc="-5" dirty="0">
                <a:solidFill>
                  <a:srgbClr val="0164A3"/>
                </a:solidFill>
                <a:latin typeface="Arial"/>
                <a:cs typeface="Arial"/>
              </a:rPr>
              <a:t>the</a:t>
            </a:r>
            <a:r>
              <a:rPr sz="1300" spc="10" dirty="0">
                <a:solidFill>
                  <a:srgbClr val="0164A3"/>
                </a:solidFill>
                <a:latin typeface="Arial"/>
                <a:cs typeface="Arial"/>
              </a:rPr>
              <a:t> </a:t>
            </a:r>
            <a:r>
              <a:rPr sz="1300" spc="-5" dirty="0">
                <a:solidFill>
                  <a:srgbClr val="0164A3"/>
                </a:solidFill>
                <a:latin typeface="Arial"/>
                <a:cs typeface="Arial"/>
              </a:rPr>
              <a:t>ED/Triage</a:t>
            </a:r>
            <a:r>
              <a:rPr sz="1300" spc="30" dirty="0">
                <a:solidFill>
                  <a:srgbClr val="0164A3"/>
                </a:solidFill>
                <a:latin typeface="Arial"/>
                <a:cs typeface="Arial"/>
              </a:rPr>
              <a:t> </a:t>
            </a:r>
            <a:r>
              <a:rPr sz="1300" spc="-5" dirty="0">
                <a:solidFill>
                  <a:srgbClr val="0164A3"/>
                </a:solidFill>
                <a:latin typeface="Arial"/>
                <a:cs typeface="Arial"/>
              </a:rPr>
              <a:t>area.</a:t>
            </a:r>
            <a:r>
              <a:rPr sz="1300" spc="30" dirty="0">
                <a:solidFill>
                  <a:srgbClr val="0164A3"/>
                </a:solidFill>
                <a:latin typeface="Arial"/>
                <a:cs typeface="Arial"/>
              </a:rPr>
              <a:t> </a:t>
            </a:r>
            <a:r>
              <a:rPr sz="1300" spc="-5" dirty="0">
                <a:solidFill>
                  <a:srgbClr val="0164A3"/>
                </a:solidFill>
                <a:latin typeface="Arial"/>
                <a:cs typeface="Arial"/>
              </a:rPr>
              <a:t>LIPs</a:t>
            </a:r>
            <a:r>
              <a:rPr sz="1300" spc="5" dirty="0">
                <a:solidFill>
                  <a:srgbClr val="0164A3"/>
                </a:solidFill>
                <a:latin typeface="Arial"/>
                <a:cs typeface="Arial"/>
              </a:rPr>
              <a:t> </a:t>
            </a:r>
            <a:r>
              <a:rPr sz="1300" spc="-5" dirty="0">
                <a:solidFill>
                  <a:srgbClr val="0164A3"/>
                </a:solidFill>
                <a:latin typeface="Arial"/>
                <a:cs typeface="Arial"/>
              </a:rPr>
              <a:t>without</a:t>
            </a:r>
            <a:r>
              <a:rPr sz="1300" spc="15" dirty="0">
                <a:solidFill>
                  <a:srgbClr val="0164A3"/>
                </a:solidFill>
                <a:latin typeface="Arial"/>
                <a:cs typeface="Arial"/>
              </a:rPr>
              <a:t> </a:t>
            </a:r>
            <a:r>
              <a:rPr sz="1300" spc="-5" dirty="0">
                <a:solidFill>
                  <a:srgbClr val="0164A3"/>
                </a:solidFill>
                <a:latin typeface="Arial"/>
                <a:cs typeface="Arial"/>
              </a:rPr>
              <a:t>clinical</a:t>
            </a:r>
            <a:r>
              <a:rPr sz="1300" spc="35" dirty="0">
                <a:solidFill>
                  <a:srgbClr val="0164A3"/>
                </a:solidFill>
                <a:latin typeface="Arial"/>
                <a:cs typeface="Arial"/>
              </a:rPr>
              <a:t> </a:t>
            </a:r>
            <a:r>
              <a:rPr sz="1300" spc="-5" dirty="0">
                <a:solidFill>
                  <a:srgbClr val="0164A3"/>
                </a:solidFill>
                <a:latin typeface="Arial"/>
                <a:cs typeface="Arial"/>
              </a:rPr>
              <a:t>privileges </a:t>
            </a:r>
            <a:r>
              <a:rPr sz="1300" dirty="0">
                <a:solidFill>
                  <a:srgbClr val="0164A3"/>
                </a:solidFill>
                <a:latin typeface="Arial"/>
                <a:cs typeface="Arial"/>
              </a:rPr>
              <a:t> </a:t>
            </a:r>
            <a:r>
              <a:rPr sz="1300" spc="-5" dirty="0">
                <a:solidFill>
                  <a:srgbClr val="0164A3"/>
                </a:solidFill>
                <a:latin typeface="Arial"/>
                <a:cs typeface="Arial"/>
              </a:rPr>
              <a:t>will</a:t>
            </a:r>
            <a:r>
              <a:rPr sz="1300" spc="25" dirty="0">
                <a:solidFill>
                  <a:srgbClr val="0164A3"/>
                </a:solidFill>
                <a:latin typeface="Arial"/>
                <a:cs typeface="Arial"/>
              </a:rPr>
              <a:t> </a:t>
            </a:r>
            <a:r>
              <a:rPr sz="1300" spc="-5" dirty="0">
                <a:solidFill>
                  <a:srgbClr val="0164A3"/>
                </a:solidFill>
                <a:latin typeface="Arial"/>
                <a:cs typeface="Arial"/>
              </a:rPr>
              <a:t>report to</a:t>
            </a:r>
            <a:r>
              <a:rPr sz="1300" spc="10" dirty="0">
                <a:solidFill>
                  <a:srgbClr val="0164A3"/>
                </a:solidFill>
                <a:latin typeface="Arial"/>
                <a:cs typeface="Arial"/>
              </a:rPr>
              <a:t> </a:t>
            </a:r>
            <a:r>
              <a:rPr sz="1300" spc="-5" dirty="0">
                <a:solidFill>
                  <a:srgbClr val="0164A3"/>
                </a:solidFill>
                <a:latin typeface="Arial"/>
                <a:cs typeface="Arial"/>
              </a:rPr>
              <a:t>the</a:t>
            </a:r>
            <a:r>
              <a:rPr sz="1300" dirty="0">
                <a:solidFill>
                  <a:srgbClr val="0164A3"/>
                </a:solidFill>
                <a:latin typeface="Arial"/>
                <a:cs typeface="Arial"/>
              </a:rPr>
              <a:t> </a:t>
            </a:r>
            <a:r>
              <a:rPr sz="1300" spc="-5" dirty="0">
                <a:solidFill>
                  <a:srgbClr val="0164A3"/>
                </a:solidFill>
                <a:latin typeface="Arial"/>
                <a:cs typeface="Arial"/>
              </a:rPr>
              <a:t>Board</a:t>
            </a:r>
            <a:r>
              <a:rPr sz="1300" spc="10" dirty="0">
                <a:solidFill>
                  <a:srgbClr val="0164A3"/>
                </a:solidFill>
                <a:latin typeface="Arial"/>
                <a:cs typeface="Arial"/>
              </a:rPr>
              <a:t> </a:t>
            </a:r>
            <a:r>
              <a:rPr sz="1300" spc="-5" dirty="0">
                <a:solidFill>
                  <a:srgbClr val="0164A3"/>
                </a:solidFill>
                <a:latin typeface="Arial"/>
                <a:cs typeface="Arial"/>
              </a:rPr>
              <a:t>Room</a:t>
            </a:r>
            <a:r>
              <a:rPr sz="1300" spc="25" dirty="0">
                <a:solidFill>
                  <a:srgbClr val="0164A3"/>
                </a:solidFill>
                <a:latin typeface="Arial"/>
                <a:cs typeface="Arial"/>
              </a:rPr>
              <a:t> </a:t>
            </a:r>
            <a:r>
              <a:rPr sz="1300" spc="-5" dirty="0">
                <a:solidFill>
                  <a:srgbClr val="0164A3"/>
                </a:solidFill>
                <a:latin typeface="Arial"/>
                <a:cs typeface="Arial"/>
              </a:rPr>
              <a:t>for</a:t>
            </a:r>
            <a:r>
              <a:rPr sz="1300" spc="-10" dirty="0">
                <a:solidFill>
                  <a:srgbClr val="0164A3"/>
                </a:solidFill>
                <a:latin typeface="Arial"/>
                <a:cs typeface="Arial"/>
              </a:rPr>
              <a:t> </a:t>
            </a:r>
            <a:r>
              <a:rPr sz="1300" spc="-5" dirty="0">
                <a:solidFill>
                  <a:srgbClr val="0164A3"/>
                </a:solidFill>
                <a:latin typeface="Arial"/>
                <a:cs typeface="Arial"/>
              </a:rPr>
              <a:t>Medical</a:t>
            </a:r>
            <a:r>
              <a:rPr sz="1300" spc="20" dirty="0">
                <a:solidFill>
                  <a:srgbClr val="0164A3"/>
                </a:solidFill>
                <a:latin typeface="Arial"/>
                <a:cs typeface="Arial"/>
              </a:rPr>
              <a:t> </a:t>
            </a:r>
            <a:r>
              <a:rPr sz="1300" spc="-5" dirty="0">
                <a:solidFill>
                  <a:srgbClr val="0164A3"/>
                </a:solidFill>
                <a:latin typeface="Arial"/>
                <a:cs typeface="Arial"/>
              </a:rPr>
              <a:t>Staff credentialing.</a:t>
            </a:r>
            <a:r>
              <a:rPr sz="1300" spc="20" dirty="0">
                <a:solidFill>
                  <a:srgbClr val="0164A3"/>
                </a:solidFill>
                <a:latin typeface="Arial"/>
                <a:cs typeface="Arial"/>
              </a:rPr>
              <a:t> </a:t>
            </a:r>
            <a:r>
              <a:rPr sz="1300" spc="-5" dirty="0">
                <a:solidFill>
                  <a:srgbClr val="0164A3"/>
                </a:solidFill>
                <a:latin typeface="Arial"/>
                <a:cs typeface="Arial"/>
              </a:rPr>
              <a:t>Upon</a:t>
            </a:r>
            <a:r>
              <a:rPr sz="1300" spc="15" dirty="0">
                <a:solidFill>
                  <a:srgbClr val="0164A3"/>
                </a:solidFill>
                <a:latin typeface="Arial"/>
                <a:cs typeface="Arial"/>
              </a:rPr>
              <a:t> </a:t>
            </a:r>
            <a:r>
              <a:rPr sz="1300" spc="-5" dirty="0">
                <a:solidFill>
                  <a:srgbClr val="0164A3"/>
                </a:solidFill>
                <a:latin typeface="Arial"/>
                <a:cs typeface="Arial"/>
              </a:rPr>
              <a:t>arrival</a:t>
            </a:r>
            <a:r>
              <a:rPr sz="1300" spc="15" dirty="0">
                <a:solidFill>
                  <a:srgbClr val="0164A3"/>
                </a:solidFill>
                <a:latin typeface="Arial"/>
                <a:cs typeface="Arial"/>
              </a:rPr>
              <a:t> </a:t>
            </a:r>
            <a:r>
              <a:rPr sz="1300" spc="-5" dirty="0">
                <a:solidFill>
                  <a:srgbClr val="0164A3"/>
                </a:solidFill>
                <a:latin typeface="Arial"/>
                <a:cs typeface="Arial"/>
              </a:rPr>
              <a:t>at</a:t>
            </a:r>
            <a:r>
              <a:rPr sz="1300" dirty="0">
                <a:solidFill>
                  <a:srgbClr val="0164A3"/>
                </a:solidFill>
                <a:latin typeface="Arial"/>
                <a:cs typeface="Arial"/>
              </a:rPr>
              <a:t> </a:t>
            </a:r>
            <a:r>
              <a:rPr sz="1300" spc="-5" dirty="0">
                <a:solidFill>
                  <a:srgbClr val="0164A3"/>
                </a:solidFill>
                <a:latin typeface="Arial"/>
                <a:cs typeface="Arial"/>
              </a:rPr>
              <a:t>the</a:t>
            </a:r>
            <a:r>
              <a:rPr sz="1300" spc="5" dirty="0">
                <a:solidFill>
                  <a:srgbClr val="0164A3"/>
                </a:solidFill>
                <a:latin typeface="Arial"/>
                <a:cs typeface="Arial"/>
              </a:rPr>
              <a:t> </a:t>
            </a:r>
            <a:r>
              <a:rPr sz="1300" spc="-5" dirty="0">
                <a:solidFill>
                  <a:srgbClr val="0164A3"/>
                </a:solidFill>
                <a:latin typeface="Arial"/>
                <a:cs typeface="Arial"/>
              </a:rPr>
              <a:t>lounge,</a:t>
            </a:r>
            <a:r>
              <a:rPr sz="1300" spc="10" dirty="0">
                <a:solidFill>
                  <a:srgbClr val="0164A3"/>
                </a:solidFill>
                <a:latin typeface="Arial"/>
                <a:cs typeface="Arial"/>
              </a:rPr>
              <a:t> </a:t>
            </a:r>
            <a:r>
              <a:rPr sz="1300" spc="-5" dirty="0">
                <a:solidFill>
                  <a:srgbClr val="0164A3"/>
                </a:solidFill>
                <a:latin typeface="Arial"/>
                <a:cs typeface="Arial"/>
              </a:rPr>
              <a:t>credentialed</a:t>
            </a:r>
            <a:r>
              <a:rPr sz="1300" spc="10" dirty="0">
                <a:solidFill>
                  <a:srgbClr val="0164A3"/>
                </a:solidFill>
                <a:latin typeface="Arial"/>
                <a:cs typeface="Arial"/>
              </a:rPr>
              <a:t> </a:t>
            </a:r>
            <a:r>
              <a:rPr sz="1300" spc="-5" dirty="0">
                <a:solidFill>
                  <a:srgbClr val="0164A3"/>
                </a:solidFill>
                <a:latin typeface="Arial"/>
                <a:cs typeface="Arial"/>
              </a:rPr>
              <a:t>Medical</a:t>
            </a:r>
            <a:r>
              <a:rPr sz="1300" spc="20" dirty="0">
                <a:solidFill>
                  <a:srgbClr val="0164A3"/>
                </a:solidFill>
                <a:latin typeface="Arial"/>
                <a:cs typeface="Arial"/>
              </a:rPr>
              <a:t> </a:t>
            </a:r>
            <a:r>
              <a:rPr sz="1300" spc="-5" dirty="0">
                <a:solidFill>
                  <a:srgbClr val="0164A3"/>
                </a:solidFill>
                <a:latin typeface="Arial"/>
                <a:cs typeface="Arial"/>
              </a:rPr>
              <a:t>Staff will</a:t>
            </a:r>
            <a:r>
              <a:rPr sz="1300" spc="25" dirty="0">
                <a:solidFill>
                  <a:srgbClr val="0164A3"/>
                </a:solidFill>
                <a:latin typeface="Arial"/>
                <a:cs typeface="Arial"/>
              </a:rPr>
              <a:t> </a:t>
            </a:r>
            <a:r>
              <a:rPr sz="1300" spc="-5" dirty="0">
                <a:solidFill>
                  <a:srgbClr val="0164A3"/>
                </a:solidFill>
                <a:latin typeface="Arial"/>
                <a:cs typeface="Arial"/>
              </a:rPr>
              <a:t>sign-in</a:t>
            </a:r>
            <a:r>
              <a:rPr sz="1300" spc="15" dirty="0">
                <a:solidFill>
                  <a:srgbClr val="0164A3"/>
                </a:solidFill>
                <a:latin typeface="Arial"/>
                <a:cs typeface="Arial"/>
              </a:rPr>
              <a:t> </a:t>
            </a:r>
            <a:r>
              <a:rPr sz="1300" spc="-5" dirty="0">
                <a:solidFill>
                  <a:srgbClr val="0164A3"/>
                </a:solidFill>
                <a:latin typeface="Arial"/>
                <a:cs typeface="Arial"/>
              </a:rPr>
              <a:t>on</a:t>
            </a:r>
            <a:r>
              <a:rPr sz="1300" spc="10" dirty="0">
                <a:solidFill>
                  <a:srgbClr val="0164A3"/>
                </a:solidFill>
                <a:latin typeface="Arial"/>
                <a:cs typeface="Arial"/>
              </a:rPr>
              <a:t> </a:t>
            </a:r>
            <a:r>
              <a:rPr sz="1300" spc="-5" dirty="0">
                <a:solidFill>
                  <a:srgbClr val="0164A3"/>
                </a:solidFill>
                <a:latin typeface="Arial"/>
                <a:cs typeface="Arial"/>
              </a:rPr>
              <a:t>a </a:t>
            </a:r>
            <a:r>
              <a:rPr sz="1300" dirty="0">
                <a:solidFill>
                  <a:srgbClr val="0164A3"/>
                </a:solidFill>
                <a:latin typeface="Arial"/>
                <a:cs typeface="Arial"/>
              </a:rPr>
              <a:t> </a:t>
            </a:r>
            <a:r>
              <a:rPr sz="1300" spc="-5" dirty="0">
                <a:solidFill>
                  <a:srgbClr val="0164A3"/>
                </a:solidFill>
                <a:latin typeface="Arial"/>
                <a:cs typeface="Arial"/>
              </a:rPr>
              <a:t>pre-established</a:t>
            </a:r>
            <a:r>
              <a:rPr sz="1300" spc="5" dirty="0">
                <a:solidFill>
                  <a:srgbClr val="0164A3"/>
                </a:solidFill>
                <a:latin typeface="Arial"/>
                <a:cs typeface="Arial"/>
              </a:rPr>
              <a:t> </a:t>
            </a:r>
            <a:r>
              <a:rPr sz="1300" spc="-5" dirty="0">
                <a:solidFill>
                  <a:srgbClr val="0164A3"/>
                </a:solidFill>
                <a:latin typeface="Arial"/>
                <a:cs typeface="Arial"/>
              </a:rPr>
              <a:t>form</a:t>
            </a:r>
            <a:r>
              <a:rPr sz="1300" spc="10" dirty="0">
                <a:solidFill>
                  <a:srgbClr val="0164A3"/>
                </a:solidFill>
                <a:latin typeface="Arial"/>
                <a:cs typeface="Arial"/>
              </a:rPr>
              <a:t> </a:t>
            </a:r>
            <a:r>
              <a:rPr sz="1300" spc="-5" dirty="0">
                <a:solidFill>
                  <a:srgbClr val="0164A3"/>
                </a:solidFill>
                <a:latin typeface="Arial"/>
                <a:cs typeface="Arial"/>
              </a:rPr>
              <a:t>(name,</a:t>
            </a:r>
            <a:r>
              <a:rPr sz="1300" spc="5" dirty="0">
                <a:solidFill>
                  <a:srgbClr val="0164A3"/>
                </a:solidFill>
                <a:latin typeface="Arial"/>
                <a:cs typeface="Arial"/>
              </a:rPr>
              <a:t> </a:t>
            </a:r>
            <a:r>
              <a:rPr sz="1300" spc="-5" dirty="0">
                <a:solidFill>
                  <a:srgbClr val="0164A3"/>
                </a:solidFill>
                <a:latin typeface="Arial"/>
                <a:cs typeface="Arial"/>
              </a:rPr>
              <a:t>specialty,</a:t>
            </a:r>
            <a:r>
              <a:rPr sz="1300" spc="5" dirty="0">
                <a:solidFill>
                  <a:srgbClr val="0164A3"/>
                </a:solidFill>
                <a:latin typeface="Arial"/>
                <a:cs typeface="Arial"/>
              </a:rPr>
              <a:t> </a:t>
            </a:r>
            <a:r>
              <a:rPr sz="1300" spc="-5" dirty="0">
                <a:solidFill>
                  <a:srgbClr val="0164A3"/>
                </a:solidFill>
                <a:latin typeface="Arial"/>
                <a:cs typeface="Arial"/>
              </a:rPr>
              <a:t>and</a:t>
            </a:r>
            <a:r>
              <a:rPr sz="1300" spc="15" dirty="0">
                <a:solidFill>
                  <a:srgbClr val="0164A3"/>
                </a:solidFill>
                <a:latin typeface="Arial"/>
                <a:cs typeface="Arial"/>
              </a:rPr>
              <a:t> </a:t>
            </a:r>
            <a:r>
              <a:rPr sz="1300" spc="-5" dirty="0">
                <a:solidFill>
                  <a:srgbClr val="0164A3"/>
                </a:solidFill>
                <a:latin typeface="Arial"/>
                <a:cs typeface="Arial"/>
              </a:rPr>
              <a:t>contact</a:t>
            </a:r>
            <a:r>
              <a:rPr sz="1300" dirty="0">
                <a:solidFill>
                  <a:srgbClr val="0164A3"/>
                </a:solidFill>
                <a:latin typeface="Arial"/>
                <a:cs typeface="Arial"/>
              </a:rPr>
              <a:t> </a:t>
            </a:r>
            <a:r>
              <a:rPr sz="1300" spc="-5" dirty="0">
                <a:solidFill>
                  <a:srgbClr val="0164A3"/>
                </a:solidFill>
                <a:latin typeface="Arial"/>
                <a:cs typeface="Arial"/>
              </a:rPr>
              <a:t>cellular</a:t>
            </a:r>
            <a:r>
              <a:rPr sz="1300" spc="30" dirty="0">
                <a:solidFill>
                  <a:srgbClr val="0164A3"/>
                </a:solidFill>
                <a:latin typeface="Arial"/>
                <a:cs typeface="Arial"/>
              </a:rPr>
              <a:t> </a:t>
            </a:r>
            <a:r>
              <a:rPr sz="1300" spc="-5" dirty="0">
                <a:solidFill>
                  <a:srgbClr val="0164A3"/>
                </a:solidFill>
                <a:latin typeface="Arial"/>
                <a:cs typeface="Arial"/>
              </a:rPr>
              <a:t>phone</a:t>
            </a:r>
            <a:r>
              <a:rPr sz="1300" spc="20" dirty="0">
                <a:solidFill>
                  <a:srgbClr val="0164A3"/>
                </a:solidFill>
                <a:latin typeface="Arial"/>
                <a:cs typeface="Arial"/>
              </a:rPr>
              <a:t> </a:t>
            </a:r>
            <a:r>
              <a:rPr sz="1300" spc="-5" dirty="0">
                <a:solidFill>
                  <a:srgbClr val="0164A3"/>
                </a:solidFill>
                <a:latin typeface="Arial"/>
                <a:cs typeface="Arial"/>
              </a:rPr>
              <a:t>or</a:t>
            </a:r>
            <a:r>
              <a:rPr sz="1300" spc="5" dirty="0">
                <a:solidFill>
                  <a:srgbClr val="0164A3"/>
                </a:solidFill>
                <a:latin typeface="Arial"/>
                <a:cs typeface="Arial"/>
              </a:rPr>
              <a:t> </a:t>
            </a:r>
            <a:r>
              <a:rPr sz="1300" spc="-5" dirty="0">
                <a:solidFill>
                  <a:srgbClr val="0164A3"/>
                </a:solidFill>
                <a:latin typeface="Arial"/>
                <a:cs typeface="Arial"/>
              </a:rPr>
              <a:t>pager</a:t>
            </a:r>
            <a:r>
              <a:rPr sz="1300" spc="15" dirty="0">
                <a:solidFill>
                  <a:srgbClr val="0164A3"/>
                </a:solidFill>
                <a:latin typeface="Arial"/>
                <a:cs typeface="Arial"/>
              </a:rPr>
              <a:t> </a:t>
            </a:r>
            <a:r>
              <a:rPr sz="1300" spc="-5" dirty="0">
                <a:solidFill>
                  <a:srgbClr val="0164A3"/>
                </a:solidFill>
                <a:latin typeface="Arial"/>
                <a:cs typeface="Arial"/>
              </a:rPr>
              <a:t>number)</a:t>
            </a:r>
            <a:r>
              <a:rPr sz="1300" spc="10" dirty="0">
                <a:solidFill>
                  <a:srgbClr val="0164A3"/>
                </a:solidFill>
                <a:latin typeface="Arial"/>
                <a:cs typeface="Arial"/>
              </a:rPr>
              <a:t> </a:t>
            </a:r>
            <a:r>
              <a:rPr sz="1300" spc="-5" dirty="0">
                <a:solidFill>
                  <a:srgbClr val="0164A3"/>
                </a:solidFill>
                <a:latin typeface="Arial"/>
                <a:cs typeface="Arial"/>
              </a:rPr>
              <a:t>permanently</a:t>
            </a:r>
            <a:r>
              <a:rPr sz="1300" spc="20" dirty="0">
                <a:solidFill>
                  <a:srgbClr val="0164A3"/>
                </a:solidFill>
                <a:latin typeface="Arial"/>
                <a:cs typeface="Arial"/>
              </a:rPr>
              <a:t> </a:t>
            </a:r>
            <a:r>
              <a:rPr sz="1300" spc="-5" dirty="0">
                <a:solidFill>
                  <a:srgbClr val="0164A3"/>
                </a:solidFill>
                <a:latin typeface="Arial"/>
                <a:cs typeface="Arial"/>
              </a:rPr>
              <a:t>attached</a:t>
            </a:r>
            <a:r>
              <a:rPr sz="1300" dirty="0">
                <a:solidFill>
                  <a:srgbClr val="0164A3"/>
                </a:solidFill>
                <a:latin typeface="Arial"/>
                <a:cs typeface="Arial"/>
              </a:rPr>
              <a:t> </a:t>
            </a:r>
            <a:r>
              <a:rPr sz="1300" spc="-5" dirty="0">
                <a:solidFill>
                  <a:srgbClr val="0164A3"/>
                </a:solidFill>
                <a:latin typeface="Arial"/>
                <a:cs typeface="Arial"/>
              </a:rPr>
              <a:t>to</a:t>
            </a:r>
            <a:r>
              <a:rPr sz="1300" spc="10" dirty="0">
                <a:solidFill>
                  <a:srgbClr val="0164A3"/>
                </a:solidFill>
                <a:latin typeface="Arial"/>
                <a:cs typeface="Arial"/>
              </a:rPr>
              <a:t> </a:t>
            </a:r>
            <a:r>
              <a:rPr sz="1300" spc="-5" dirty="0">
                <a:solidFill>
                  <a:srgbClr val="0164A3"/>
                </a:solidFill>
                <a:latin typeface="Arial"/>
                <a:cs typeface="Arial"/>
              </a:rPr>
              <a:t>the</a:t>
            </a:r>
            <a:r>
              <a:rPr sz="1300" spc="10" dirty="0">
                <a:solidFill>
                  <a:srgbClr val="0164A3"/>
                </a:solidFill>
                <a:latin typeface="Arial"/>
                <a:cs typeface="Arial"/>
              </a:rPr>
              <a:t> </a:t>
            </a:r>
            <a:r>
              <a:rPr sz="1300" spc="-5" dirty="0">
                <a:solidFill>
                  <a:srgbClr val="0164A3"/>
                </a:solidFill>
                <a:latin typeface="Arial"/>
                <a:cs typeface="Arial"/>
              </a:rPr>
              <a:t>bulletin</a:t>
            </a:r>
            <a:r>
              <a:rPr sz="1300" spc="25" dirty="0">
                <a:solidFill>
                  <a:srgbClr val="0164A3"/>
                </a:solidFill>
                <a:latin typeface="Arial"/>
                <a:cs typeface="Arial"/>
              </a:rPr>
              <a:t> </a:t>
            </a:r>
            <a:r>
              <a:rPr sz="1300" spc="-5" dirty="0">
                <a:solidFill>
                  <a:srgbClr val="0164A3"/>
                </a:solidFill>
                <a:latin typeface="Arial"/>
                <a:cs typeface="Arial"/>
              </a:rPr>
              <a:t>board.</a:t>
            </a:r>
            <a:r>
              <a:rPr sz="1300" spc="10" dirty="0">
                <a:solidFill>
                  <a:srgbClr val="0164A3"/>
                </a:solidFill>
                <a:latin typeface="Arial"/>
                <a:cs typeface="Arial"/>
              </a:rPr>
              <a:t> </a:t>
            </a:r>
            <a:r>
              <a:rPr sz="1300" spc="-5" dirty="0">
                <a:solidFill>
                  <a:srgbClr val="0164A3"/>
                </a:solidFill>
                <a:latin typeface="Arial"/>
                <a:cs typeface="Arial"/>
              </a:rPr>
              <a:t>After </a:t>
            </a:r>
            <a:r>
              <a:rPr sz="1300" spc="-290" dirty="0">
                <a:solidFill>
                  <a:srgbClr val="0164A3"/>
                </a:solidFill>
                <a:latin typeface="Arial"/>
                <a:cs typeface="Arial"/>
              </a:rPr>
              <a:t> </a:t>
            </a:r>
            <a:r>
              <a:rPr sz="1300" spc="-5" dirty="0">
                <a:solidFill>
                  <a:srgbClr val="0164A3"/>
                </a:solidFill>
                <a:latin typeface="Arial"/>
                <a:cs typeface="Arial"/>
              </a:rPr>
              <a:t>signing</a:t>
            </a:r>
            <a:r>
              <a:rPr sz="1300" spc="15" dirty="0">
                <a:solidFill>
                  <a:srgbClr val="0164A3"/>
                </a:solidFill>
                <a:latin typeface="Arial"/>
                <a:cs typeface="Arial"/>
              </a:rPr>
              <a:t> </a:t>
            </a:r>
            <a:r>
              <a:rPr sz="1300" spc="-5" dirty="0">
                <a:solidFill>
                  <a:srgbClr val="0164A3"/>
                </a:solidFill>
                <a:latin typeface="Arial"/>
                <a:cs typeface="Arial"/>
              </a:rPr>
              <a:t>in,</a:t>
            </a:r>
            <a:r>
              <a:rPr sz="1300" spc="5" dirty="0">
                <a:solidFill>
                  <a:srgbClr val="0164A3"/>
                </a:solidFill>
                <a:latin typeface="Arial"/>
                <a:cs typeface="Arial"/>
              </a:rPr>
              <a:t> </a:t>
            </a:r>
            <a:r>
              <a:rPr sz="1300" spc="-5" dirty="0">
                <a:solidFill>
                  <a:srgbClr val="0164A3"/>
                </a:solidFill>
                <a:latin typeface="Arial"/>
                <a:cs typeface="Arial"/>
              </a:rPr>
              <a:t>please</a:t>
            </a:r>
            <a:r>
              <a:rPr sz="1300" spc="15" dirty="0">
                <a:solidFill>
                  <a:srgbClr val="0164A3"/>
                </a:solidFill>
                <a:latin typeface="Arial"/>
                <a:cs typeface="Arial"/>
              </a:rPr>
              <a:t> </a:t>
            </a:r>
            <a:r>
              <a:rPr sz="1300" spc="-5" dirty="0">
                <a:solidFill>
                  <a:srgbClr val="0164A3"/>
                </a:solidFill>
                <a:latin typeface="Arial"/>
                <a:cs typeface="Arial"/>
              </a:rPr>
              <a:t>return to</a:t>
            </a:r>
            <a:r>
              <a:rPr sz="1300" spc="5" dirty="0">
                <a:solidFill>
                  <a:srgbClr val="0164A3"/>
                </a:solidFill>
                <a:latin typeface="Arial"/>
                <a:cs typeface="Arial"/>
              </a:rPr>
              <a:t> </a:t>
            </a:r>
            <a:r>
              <a:rPr sz="1300" spc="-5" dirty="0">
                <a:solidFill>
                  <a:srgbClr val="0164A3"/>
                </a:solidFill>
                <a:latin typeface="Arial"/>
                <a:cs typeface="Arial"/>
              </a:rPr>
              <a:t>your</a:t>
            </a:r>
            <a:r>
              <a:rPr sz="1300" spc="10" dirty="0">
                <a:solidFill>
                  <a:srgbClr val="0164A3"/>
                </a:solidFill>
                <a:latin typeface="Arial"/>
                <a:cs typeface="Arial"/>
              </a:rPr>
              <a:t> </a:t>
            </a:r>
            <a:r>
              <a:rPr sz="1300" spc="-5" dirty="0">
                <a:solidFill>
                  <a:srgbClr val="0164A3"/>
                </a:solidFill>
                <a:latin typeface="Arial"/>
                <a:cs typeface="Arial"/>
              </a:rPr>
              <a:t>normal</a:t>
            </a:r>
            <a:r>
              <a:rPr sz="1300" spc="15" dirty="0">
                <a:solidFill>
                  <a:srgbClr val="0164A3"/>
                </a:solidFill>
                <a:latin typeface="Arial"/>
                <a:cs typeface="Arial"/>
              </a:rPr>
              <a:t> </a:t>
            </a:r>
            <a:r>
              <a:rPr sz="1300" spc="-5" dirty="0">
                <a:solidFill>
                  <a:srgbClr val="0164A3"/>
                </a:solidFill>
                <a:latin typeface="Arial"/>
                <a:cs typeface="Arial"/>
              </a:rPr>
              <a:t>activities,</a:t>
            </a:r>
            <a:r>
              <a:rPr sz="1300" dirty="0">
                <a:solidFill>
                  <a:srgbClr val="0164A3"/>
                </a:solidFill>
                <a:latin typeface="Arial"/>
                <a:cs typeface="Arial"/>
              </a:rPr>
              <a:t> </a:t>
            </a:r>
            <a:r>
              <a:rPr sz="1300" spc="-5" dirty="0">
                <a:solidFill>
                  <a:srgbClr val="0164A3"/>
                </a:solidFill>
                <a:latin typeface="Arial"/>
                <a:cs typeface="Arial"/>
              </a:rPr>
              <a:t>unless</a:t>
            </a:r>
            <a:r>
              <a:rPr sz="1300" spc="10" dirty="0">
                <a:solidFill>
                  <a:srgbClr val="0164A3"/>
                </a:solidFill>
                <a:latin typeface="Arial"/>
                <a:cs typeface="Arial"/>
              </a:rPr>
              <a:t> </a:t>
            </a:r>
            <a:r>
              <a:rPr sz="1300" spc="-5" dirty="0">
                <a:solidFill>
                  <a:srgbClr val="0164A3"/>
                </a:solidFill>
                <a:latin typeface="Arial"/>
                <a:cs typeface="Arial"/>
              </a:rPr>
              <a:t>your</a:t>
            </a:r>
            <a:r>
              <a:rPr sz="1300" spc="15" dirty="0">
                <a:solidFill>
                  <a:srgbClr val="0164A3"/>
                </a:solidFill>
                <a:latin typeface="Arial"/>
                <a:cs typeface="Arial"/>
              </a:rPr>
              <a:t> </a:t>
            </a:r>
            <a:r>
              <a:rPr sz="1300" spc="-5" dirty="0">
                <a:solidFill>
                  <a:srgbClr val="0164A3"/>
                </a:solidFill>
                <a:latin typeface="Arial"/>
                <a:cs typeface="Arial"/>
              </a:rPr>
              <a:t>services</a:t>
            </a:r>
            <a:r>
              <a:rPr sz="1300" spc="10" dirty="0">
                <a:solidFill>
                  <a:srgbClr val="0164A3"/>
                </a:solidFill>
                <a:latin typeface="Arial"/>
                <a:cs typeface="Arial"/>
              </a:rPr>
              <a:t> </a:t>
            </a:r>
            <a:r>
              <a:rPr sz="1300" spc="-5" dirty="0">
                <a:solidFill>
                  <a:srgbClr val="0164A3"/>
                </a:solidFill>
                <a:latin typeface="Arial"/>
                <a:cs typeface="Arial"/>
              </a:rPr>
              <a:t>are</a:t>
            </a:r>
            <a:r>
              <a:rPr sz="1300" spc="10" dirty="0">
                <a:solidFill>
                  <a:srgbClr val="0164A3"/>
                </a:solidFill>
                <a:latin typeface="Arial"/>
                <a:cs typeface="Arial"/>
              </a:rPr>
              <a:t> </a:t>
            </a:r>
            <a:r>
              <a:rPr sz="1300" spc="-5" dirty="0">
                <a:solidFill>
                  <a:srgbClr val="0164A3"/>
                </a:solidFill>
                <a:latin typeface="Arial"/>
                <a:cs typeface="Arial"/>
              </a:rPr>
              <a:t>requested.</a:t>
            </a:r>
            <a:r>
              <a:rPr sz="1300" spc="-10" dirty="0">
                <a:solidFill>
                  <a:srgbClr val="0164A3"/>
                </a:solidFill>
                <a:latin typeface="Arial"/>
                <a:cs typeface="Arial"/>
              </a:rPr>
              <a:t> </a:t>
            </a:r>
            <a:r>
              <a:rPr sz="1300" spc="-5" dirty="0">
                <a:solidFill>
                  <a:srgbClr val="0164A3"/>
                </a:solidFill>
                <a:latin typeface="Arial"/>
                <a:cs typeface="Arial"/>
              </a:rPr>
              <a:t>If</a:t>
            </a:r>
            <a:r>
              <a:rPr sz="1300" spc="-10" dirty="0">
                <a:solidFill>
                  <a:srgbClr val="0164A3"/>
                </a:solidFill>
                <a:latin typeface="Arial"/>
                <a:cs typeface="Arial"/>
              </a:rPr>
              <a:t> </a:t>
            </a:r>
            <a:r>
              <a:rPr sz="1300" spc="-5" dirty="0">
                <a:solidFill>
                  <a:srgbClr val="0164A3"/>
                </a:solidFill>
                <a:latin typeface="Arial"/>
                <a:cs typeface="Arial"/>
              </a:rPr>
              <a:t>event</a:t>
            </a:r>
            <a:r>
              <a:rPr sz="1300" spc="10" dirty="0">
                <a:solidFill>
                  <a:srgbClr val="0164A3"/>
                </a:solidFill>
                <a:latin typeface="Arial"/>
                <a:cs typeface="Arial"/>
              </a:rPr>
              <a:t> </a:t>
            </a:r>
            <a:r>
              <a:rPr sz="1300" spc="-5" dirty="0">
                <a:solidFill>
                  <a:srgbClr val="0164A3"/>
                </a:solidFill>
                <a:latin typeface="Arial"/>
                <a:cs typeface="Arial"/>
              </a:rPr>
              <a:t>requires</a:t>
            </a:r>
            <a:r>
              <a:rPr sz="1300" spc="10" dirty="0">
                <a:solidFill>
                  <a:srgbClr val="0164A3"/>
                </a:solidFill>
                <a:latin typeface="Arial"/>
                <a:cs typeface="Arial"/>
              </a:rPr>
              <a:t> </a:t>
            </a:r>
            <a:r>
              <a:rPr sz="1300" spc="-5" dirty="0">
                <a:solidFill>
                  <a:srgbClr val="0164A3"/>
                </a:solidFill>
                <a:latin typeface="Arial"/>
                <a:cs typeface="Arial"/>
              </a:rPr>
              <a:t>your</a:t>
            </a:r>
            <a:r>
              <a:rPr sz="1300" spc="10" dirty="0">
                <a:solidFill>
                  <a:srgbClr val="0164A3"/>
                </a:solidFill>
                <a:latin typeface="Arial"/>
                <a:cs typeface="Arial"/>
              </a:rPr>
              <a:t> </a:t>
            </a:r>
            <a:r>
              <a:rPr sz="1300" spc="-5" dirty="0">
                <a:solidFill>
                  <a:srgbClr val="0164A3"/>
                </a:solidFill>
                <a:latin typeface="Arial"/>
                <a:cs typeface="Arial"/>
              </a:rPr>
              <a:t>services,</a:t>
            </a:r>
            <a:r>
              <a:rPr sz="1300" dirty="0">
                <a:solidFill>
                  <a:srgbClr val="0164A3"/>
                </a:solidFill>
                <a:latin typeface="Arial"/>
                <a:cs typeface="Arial"/>
              </a:rPr>
              <a:t> </a:t>
            </a:r>
            <a:r>
              <a:rPr sz="1300" spc="-5" dirty="0">
                <a:solidFill>
                  <a:srgbClr val="0164A3"/>
                </a:solidFill>
                <a:latin typeface="Arial"/>
                <a:cs typeface="Arial"/>
              </a:rPr>
              <a:t>the</a:t>
            </a:r>
            <a:r>
              <a:rPr sz="1300" spc="5" dirty="0">
                <a:solidFill>
                  <a:srgbClr val="0164A3"/>
                </a:solidFill>
                <a:latin typeface="Arial"/>
                <a:cs typeface="Arial"/>
              </a:rPr>
              <a:t> </a:t>
            </a:r>
            <a:r>
              <a:rPr sz="1300" spc="-5" dirty="0">
                <a:solidFill>
                  <a:srgbClr val="0164A3"/>
                </a:solidFill>
                <a:latin typeface="Arial"/>
                <a:cs typeface="Arial"/>
              </a:rPr>
              <a:t>incident </a:t>
            </a:r>
            <a:r>
              <a:rPr sz="1300" dirty="0">
                <a:solidFill>
                  <a:srgbClr val="0164A3"/>
                </a:solidFill>
                <a:latin typeface="Arial"/>
                <a:cs typeface="Arial"/>
              </a:rPr>
              <a:t> </a:t>
            </a:r>
            <a:r>
              <a:rPr sz="1300" spc="-5" dirty="0">
                <a:solidFill>
                  <a:srgbClr val="0164A3"/>
                </a:solidFill>
                <a:latin typeface="Arial"/>
                <a:cs typeface="Arial"/>
              </a:rPr>
              <a:t>commander</a:t>
            </a:r>
            <a:r>
              <a:rPr sz="1300" spc="5" dirty="0">
                <a:solidFill>
                  <a:srgbClr val="0164A3"/>
                </a:solidFill>
                <a:latin typeface="Arial"/>
                <a:cs typeface="Arial"/>
              </a:rPr>
              <a:t> </a:t>
            </a:r>
            <a:r>
              <a:rPr sz="1300" spc="-5" dirty="0">
                <a:solidFill>
                  <a:srgbClr val="0164A3"/>
                </a:solidFill>
                <a:latin typeface="Arial"/>
                <a:cs typeface="Arial"/>
              </a:rPr>
              <a:t>will</a:t>
            </a:r>
            <a:r>
              <a:rPr sz="1300" spc="25" dirty="0">
                <a:solidFill>
                  <a:srgbClr val="0164A3"/>
                </a:solidFill>
                <a:latin typeface="Arial"/>
                <a:cs typeface="Arial"/>
              </a:rPr>
              <a:t> </a:t>
            </a:r>
            <a:r>
              <a:rPr sz="1300" spc="-5" dirty="0">
                <a:solidFill>
                  <a:srgbClr val="0164A3"/>
                </a:solidFill>
                <a:latin typeface="Arial"/>
                <a:cs typeface="Arial"/>
              </a:rPr>
              <a:t>facilitate</a:t>
            </a:r>
            <a:r>
              <a:rPr sz="1300" spc="5" dirty="0">
                <a:solidFill>
                  <a:srgbClr val="0164A3"/>
                </a:solidFill>
                <a:latin typeface="Arial"/>
                <a:cs typeface="Arial"/>
              </a:rPr>
              <a:t> </a:t>
            </a:r>
            <a:r>
              <a:rPr sz="1300" spc="-5" dirty="0">
                <a:solidFill>
                  <a:srgbClr val="0164A3"/>
                </a:solidFill>
                <a:latin typeface="Arial"/>
                <a:cs typeface="Arial"/>
              </a:rPr>
              <a:t>the</a:t>
            </a:r>
            <a:r>
              <a:rPr sz="1300" spc="5" dirty="0">
                <a:solidFill>
                  <a:srgbClr val="0164A3"/>
                </a:solidFill>
                <a:latin typeface="Arial"/>
                <a:cs typeface="Arial"/>
              </a:rPr>
              <a:t> </a:t>
            </a:r>
            <a:r>
              <a:rPr sz="1300" spc="-5" dirty="0">
                <a:solidFill>
                  <a:srgbClr val="0164A3"/>
                </a:solidFill>
                <a:latin typeface="Arial"/>
                <a:cs typeface="Arial"/>
              </a:rPr>
              <a:t>process of</a:t>
            </a:r>
            <a:r>
              <a:rPr sz="1300" dirty="0">
                <a:solidFill>
                  <a:srgbClr val="0164A3"/>
                </a:solidFill>
                <a:latin typeface="Arial"/>
                <a:cs typeface="Arial"/>
              </a:rPr>
              <a:t> </a:t>
            </a:r>
            <a:r>
              <a:rPr sz="1300" spc="-5" dirty="0">
                <a:solidFill>
                  <a:srgbClr val="0164A3"/>
                </a:solidFill>
                <a:latin typeface="Arial"/>
                <a:cs typeface="Arial"/>
              </a:rPr>
              <a:t>having</a:t>
            </a:r>
            <a:r>
              <a:rPr sz="1300" spc="20" dirty="0">
                <a:solidFill>
                  <a:srgbClr val="0164A3"/>
                </a:solidFill>
                <a:latin typeface="Arial"/>
                <a:cs typeface="Arial"/>
              </a:rPr>
              <a:t> </a:t>
            </a:r>
            <a:r>
              <a:rPr sz="1300" spc="-5" dirty="0">
                <a:solidFill>
                  <a:srgbClr val="0164A3"/>
                </a:solidFill>
                <a:latin typeface="Arial"/>
                <a:cs typeface="Arial"/>
              </a:rPr>
              <a:t>someone</a:t>
            </a:r>
            <a:r>
              <a:rPr sz="1300" spc="10" dirty="0">
                <a:solidFill>
                  <a:srgbClr val="0164A3"/>
                </a:solidFill>
                <a:latin typeface="Arial"/>
                <a:cs typeface="Arial"/>
              </a:rPr>
              <a:t> </a:t>
            </a:r>
            <a:r>
              <a:rPr sz="1300" spc="-5" dirty="0">
                <a:solidFill>
                  <a:srgbClr val="0164A3"/>
                </a:solidFill>
                <a:latin typeface="Arial"/>
                <a:cs typeface="Arial"/>
              </a:rPr>
              <a:t>contact</a:t>
            </a:r>
            <a:r>
              <a:rPr sz="1300" spc="-10" dirty="0">
                <a:solidFill>
                  <a:srgbClr val="0164A3"/>
                </a:solidFill>
                <a:latin typeface="Arial"/>
                <a:cs typeface="Arial"/>
              </a:rPr>
              <a:t> </a:t>
            </a:r>
            <a:r>
              <a:rPr sz="1300" spc="-5" dirty="0">
                <a:solidFill>
                  <a:srgbClr val="0164A3"/>
                </a:solidFill>
                <a:latin typeface="Arial"/>
                <a:cs typeface="Arial"/>
              </a:rPr>
              <a:t>you</a:t>
            </a:r>
            <a:r>
              <a:rPr sz="1300" spc="10" dirty="0">
                <a:solidFill>
                  <a:srgbClr val="0164A3"/>
                </a:solidFill>
                <a:latin typeface="Arial"/>
                <a:cs typeface="Arial"/>
              </a:rPr>
              <a:t> </a:t>
            </a:r>
            <a:r>
              <a:rPr sz="1300" spc="-5" dirty="0">
                <a:solidFill>
                  <a:srgbClr val="0164A3"/>
                </a:solidFill>
                <a:latin typeface="Arial"/>
                <a:cs typeface="Arial"/>
              </a:rPr>
              <a:t>and</a:t>
            </a:r>
            <a:r>
              <a:rPr sz="1300" spc="10" dirty="0">
                <a:solidFill>
                  <a:srgbClr val="0164A3"/>
                </a:solidFill>
                <a:latin typeface="Arial"/>
                <a:cs typeface="Arial"/>
              </a:rPr>
              <a:t> </a:t>
            </a:r>
            <a:r>
              <a:rPr sz="1300" spc="-5" dirty="0">
                <a:solidFill>
                  <a:srgbClr val="0164A3"/>
                </a:solidFill>
                <a:latin typeface="Arial"/>
                <a:cs typeface="Arial"/>
              </a:rPr>
              <a:t>request</a:t>
            </a:r>
            <a:r>
              <a:rPr sz="1300" dirty="0">
                <a:solidFill>
                  <a:srgbClr val="0164A3"/>
                </a:solidFill>
                <a:latin typeface="Arial"/>
                <a:cs typeface="Arial"/>
              </a:rPr>
              <a:t> </a:t>
            </a:r>
            <a:r>
              <a:rPr sz="1300" spc="-5" dirty="0">
                <a:solidFill>
                  <a:srgbClr val="0164A3"/>
                </a:solidFill>
                <a:latin typeface="Arial"/>
                <a:cs typeface="Arial"/>
              </a:rPr>
              <a:t>your</a:t>
            </a:r>
            <a:r>
              <a:rPr sz="1300" spc="10" dirty="0">
                <a:solidFill>
                  <a:srgbClr val="0164A3"/>
                </a:solidFill>
                <a:latin typeface="Arial"/>
                <a:cs typeface="Arial"/>
              </a:rPr>
              <a:t> </a:t>
            </a:r>
            <a:r>
              <a:rPr sz="1300" spc="-5" dirty="0">
                <a:solidFill>
                  <a:srgbClr val="0164A3"/>
                </a:solidFill>
                <a:latin typeface="Arial"/>
                <a:cs typeface="Arial"/>
              </a:rPr>
              <a:t>assistance in</a:t>
            </a:r>
            <a:r>
              <a:rPr sz="1300" spc="10" dirty="0">
                <a:solidFill>
                  <a:srgbClr val="0164A3"/>
                </a:solidFill>
                <a:latin typeface="Arial"/>
                <a:cs typeface="Arial"/>
              </a:rPr>
              <a:t> </a:t>
            </a:r>
            <a:r>
              <a:rPr sz="1300" spc="-5" dirty="0">
                <a:solidFill>
                  <a:srgbClr val="0164A3"/>
                </a:solidFill>
                <a:latin typeface="Arial"/>
                <a:cs typeface="Arial"/>
              </a:rPr>
              <a:t>providing</a:t>
            </a:r>
            <a:r>
              <a:rPr sz="1300" spc="20" dirty="0">
                <a:solidFill>
                  <a:srgbClr val="0164A3"/>
                </a:solidFill>
                <a:latin typeface="Arial"/>
                <a:cs typeface="Arial"/>
              </a:rPr>
              <a:t> </a:t>
            </a:r>
            <a:r>
              <a:rPr sz="1300" spc="-5" dirty="0">
                <a:solidFill>
                  <a:srgbClr val="0164A3"/>
                </a:solidFill>
                <a:latin typeface="Arial"/>
                <a:cs typeface="Arial"/>
              </a:rPr>
              <a:t>services</a:t>
            </a:r>
            <a:r>
              <a:rPr sz="1300" spc="10" dirty="0">
                <a:solidFill>
                  <a:srgbClr val="0164A3"/>
                </a:solidFill>
                <a:latin typeface="Arial"/>
                <a:cs typeface="Arial"/>
              </a:rPr>
              <a:t> </a:t>
            </a:r>
            <a:r>
              <a:rPr sz="1300" spc="-5" dirty="0">
                <a:solidFill>
                  <a:srgbClr val="0164A3"/>
                </a:solidFill>
                <a:latin typeface="Arial"/>
                <a:cs typeface="Arial"/>
              </a:rPr>
              <a:t>to</a:t>
            </a:r>
            <a:r>
              <a:rPr sz="1300" spc="5" dirty="0">
                <a:solidFill>
                  <a:srgbClr val="0164A3"/>
                </a:solidFill>
                <a:latin typeface="Arial"/>
                <a:cs typeface="Arial"/>
              </a:rPr>
              <a:t> </a:t>
            </a:r>
            <a:r>
              <a:rPr sz="1300" spc="-5" dirty="0">
                <a:solidFill>
                  <a:srgbClr val="0164A3"/>
                </a:solidFill>
                <a:latin typeface="Arial"/>
                <a:cs typeface="Arial"/>
              </a:rPr>
              <a:t>care</a:t>
            </a:r>
            <a:r>
              <a:rPr sz="1300" spc="5" dirty="0">
                <a:solidFill>
                  <a:srgbClr val="0164A3"/>
                </a:solidFill>
                <a:latin typeface="Arial"/>
                <a:cs typeface="Arial"/>
              </a:rPr>
              <a:t> </a:t>
            </a:r>
            <a:r>
              <a:rPr sz="1300" dirty="0">
                <a:solidFill>
                  <a:srgbClr val="0164A3"/>
                </a:solidFill>
                <a:latin typeface="Arial"/>
                <a:cs typeface="Arial"/>
              </a:rPr>
              <a:t>for </a:t>
            </a:r>
            <a:r>
              <a:rPr sz="1300" spc="5" dirty="0">
                <a:solidFill>
                  <a:srgbClr val="0164A3"/>
                </a:solidFill>
                <a:latin typeface="Arial"/>
                <a:cs typeface="Arial"/>
              </a:rPr>
              <a:t> </a:t>
            </a:r>
            <a:r>
              <a:rPr sz="1300" spc="-5" dirty="0">
                <a:solidFill>
                  <a:srgbClr val="0164A3"/>
                </a:solidFill>
                <a:latin typeface="Arial"/>
                <a:cs typeface="Arial"/>
              </a:rPr>
              <a:t>current</a:t>
            </a:r>
            <a:r>
              <a:rPr sz="1300" spc="-20" dirty="0">
                <a:solidFill>
                  <a:srgbClr val="0164A3"/>
                </a:solidFill>
                <a:latin typeface="Arial"/>
                <a:cs typeface="Arial"/>
              </a:rPr>
              <a:t> </a:t>
            </a:r>
            <a:r>
              <a:rPr sz="1300" spc="-5" dirty="0">
                <a:solidFill>
                  <a:srgbClr val="0164A3"/>
                </a:solidFill>
                <a:latin typeface="Arial"/>
                <a:cs typeface="Arial"/>
              </a:rPr>
              <a:t>or</a:t>
            </a:r>
            <a:r>
              <a:rPr sz="1300" spc="-15" dirty="0">
                <a:solidFill>
                  <a:srgbClr val="0164A3"/>
                </a:solidFill>
                <a:latin typeface="Arial"/>
                <a:cs typeface="Arial"/>
              </a:rPr>
              <a:t> </a:t>
            </a:r>
            <a:r>
              <a:rPr sz="1300" spc="-5" dirty="0">
                <a:solidFill>
                  <a:srgbClr val="0164A3"/>
                </a:solidFill>
                <a:latin typeface="Arial"/>
                <a:cs typeface="Arial"/>
              </a:rPr>
              <a:t>arriving</a:t>
            </a:r>
            <a:r>
              <a:rPr sz="1300" dirty="0">
                <a:solidFill>
                  <a:srgbClr val="0164A3"/>
                </a:solidFill>
                <a:latin typeface="Arial"/>
                <a:cs typeface="Arial"/>
              </a:rPr>
              <a:t> </a:t>
            </a:r>
            <a:r>
              <a:rPr sz="1300" spc="-5" dirty="0">
                <a:solidFill>
                  <a:srgbClr val="0164A3"/>
                </a:solidFill>
                <a:latin typeface="Arial"/>
                <a:cs typeface="Arial"/>
              </a:rPr>
              <a:t>patients.</a:t>
            </a:r>
            <a:endParaRPr sz="13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685292"/>
            <a:ext cx="4174490" cy="513080"/>
          </a:xfrm>
          <a:prstGeom prst="rect">
            <a:avLst/>
          </a:prstGeom>
        </p:spPr>
        <p:txBody>
          <a:bodyPr vert="horz" wrap="square" lIns="0" tIns="12065" rIns="0" bIns="0" rtlCol="0">
            <a:spAutoFit/>
          </a:bodyPr>
          <a:lstStyle/>
          <a:p>
            <a:pPr marL="12700">
              <a:lnSpc>
                <a:spcPct val="100000"/>
              </a:lnSpc>
              <a:spcBef>
                <a:spcPts val="95"/>
              </a:spcBef>
            </a:pPr>
            <a:r>
              <a:rPr sz="3200" spc="-5" dirty="0"/>
              <a:t>Rapid</a:t>
            </a:r>
            <a:r>
              <a:rPr sz="3200" spc="-25" dirty="0"/>
              <a:t> </a:t>
            </a:r>
            <a:r>
              <a:rPr sz="3200" spc="-10" dirty="0"/>
              <a:t>Response</a:t>
            </a:r>
            <a:r>
              <a:rPr sz="3200" spc="-40" dirty="0"/>
              <a:t> </a:t>
            </a:r>
            <a:r>
              <a:rPr sz="3200" spc="-10" dirty="0"/>
              <a:t>Team</a:t>
            </a:r>
            <a:endParaRPr sz="3200"/>
          </a:p>
        </p:txBody>
      </p:sp>
      <p:sp>
        <p:nvSpPr>
          <p:cNvPr id="3" name="object 3"/>
          <p:cNvSpPr txBox="1"/>
          <p:nvPr/>
        </p:nvSpPr>
        <p:spPr>
          <a:xfrm>
            <a:off x="838200" y="1676400"/>
            <a:ext cx="8198484" cy="5875968"/>
          </a:xfrm>
          <a:prstGeom prst="rect">
            <a:avLst/>
          </a:prstGeom>
        </p:spPr>
        <p:txBody>
          <a:bodyPr vert="horz" wrap="square" lIns="0" tIns="12700" rIns="0" bIns="0" rtlCol="0">
            <a:spAutoFit/>
          </a:bodyPr>
          <a:lstStyle/>
          <a:p>
            <a:pPr marL="12700" marR="5080">
              <a:lnSpc>
                <a:spcPct val="100000"/>
              </a:lnSpc>
              <a:spcBef>
                <a:spcPts val="100"/>
              </a:spcBef>
              <a:tabLst>
                <a:tab pos="354965" algn="l"/>
                <a:tab pos="355600" algn="l"/>
              </a:tabLst>
            </a:pPr>
            <a:r>
              <a:rPr sz="1300" spc="-5" dirty="0">
                <a:solidFill>
                  <a:srgbClr val="0164A3"/>
                </a:solidFill>
                <a:latin typeface="Arial"/>
                <a:cs typeface="Arial"/>
              </a:rPr>
              <a:t>The Rapid Response Team (RRT) is </a:t>
            </a:r>
            <a:r>
              <a:rPr sz="1300" dirty="0">
                <a:solidFill>
                  <a:srgbClr val="0164A3"/>
                </a:solidFill>
                <a:latin typeface="Arial"/>
                <a:cs typeface="Arial"/>
              </a:rPr>
              <a:t>a </a:t>
            </a:r>
            <a:r>
              <a:rPr sz="1300" spc="-5" dirty="0">
                <a:solidFill>
                  <a:srgbClr val="0164A3"/>
                </a:solidFill>
                <a:latin typeface="Arial"/>
                <a:cs typeface="Arial"/>
              </a:rPr>
              <a:t>patient safety strategy </a:t>
            </a:r>
            <a:r>
              <a:rPr sz="1300" dirty="0">
                <a:solidFill>
                  <a:srgbClr val="0164A3"/>
                </a:solidFill>
                <a:latin typeface="Arial"/>
                <a:cs typeface="Arial"/>
              </a:rPr>
              <a:t>that </a:t>
            </a:r>
            <a:r>
              <a:rPr sz="1300" spc="-5" dirty="0">
                <a:solidFill>
                  <a:srgbClr val="0164A3"/>
                </a:solidFill>
                <a:latin typeface="Arial"/>
                <a:cs typeface="Arial"/>
              </a:rPr>
              <a:t>brings critical assessments, care, and expertise </a:t>
            </a:r>
            <a:r>
              <a:rPr sz="1300" dirty="0">
                <a:solidFill>
                  <a:srgbClr val="0164A3"/>
                </a:solidFill>
                <a:latin typeface="Arial"/>
                <a:cs typeface="Arial"/>
              </a:rPr>
              <a:t>to </a:t>
            </a:r>
            <a:r>
              <a:rPr sz="1300" spc="5" dirty="0">
                <a:solidFill>
                  <a:srgbClr val="0164A3"/>
                </a:solidFill>
                <a:latin typeface="Arial"/>
                <a:cs typeface="Arial"/>
              </a:rPr>
              <a:t> </a:t>
            </a:r>
            <a:r>
              <a:rPr sz="1300" spc="-5" dirty="0">
                <a:solidFill>
                  <a:srgbClr val="0164A3"/>
                </a:solidFill>
                <a:latin typeface="Arial"/>
                <a:cs typeface="Arial"/>
              </a:rPr>
              <a:t>the patient’s bedside at </a:t>
            </a:r>
            <a:r>
              <a:rPr sz="1300" dirty="0">
                <a:solidFill>
                  <a:srgbClr val="0164A3"/>
                </a:solidFill>
                <a:latin typeface="Arial"/>
                <a:cs typeface="Arial"/>
              </a:rPr>
              <a:t>a </a:t>
            </a:r>
            <a:r>
              <a:rPr sz="1300" spc="-5" dirty="0">
                <a:solidFill>
                  <a:srgbClr val="0164A3"/>
                </a:solidFill>
                <a:latin typeface="Arial"/>
                <a:cs typeface="Arial"/>
              </a:rPr>
              <a:t>time when </a:t>
            </a:r>
            <a:r>
              <a:rPr sz="1300" dirty="0">
                <a:solidFill>
                  <a:srgbClr val="0164A3"/>
                </a:solidFill>
                <a:latin typeface="Arial"/>
                <a:cs typeface="Arial"/>
              </a:rPr>
              <a:t>a </a:t>
            </a:r>
            <a:r>
              <a:rPr sz="1300" spc="-5" dirty="0">
                <a:solidFill>
                  <a:srgbClr val="0164A3"/>
                </a:solidFill>
                <a:latin typeface="Arial"/>
                <a:cs typeface="Arial"/>
              </a:rPr>
              <a:t>patient’s condition is rapidly changing or is </a:t>
            </a:r>
            <a:r>
              <a:rPr sz="1300" spc="-10" dirty="0">
                <a:solidFill>
                  <a:srgbClr val="0164A3"/>
                </a:solidFill>
                <a:latin typeface="Arial"/>
                <a:cs typeface="Arial"/>
              </a:rPr>
              <a:t>compromised. </a:t>
            </a:r>
            <a:r>
              <a:rPr sz="1300" spc="-5" dirty="0">
                <a:solidFill>
                  <a:srgbClr val="0164A3"/>
                </a:solidFill>
                <a:latin typeface="Arial"/>
                <a:cs typeface="Arial"/>
              </a:rPr>
              <a:t>RRT members at </a:t>
            </a:r>
            <a:r>
              <a:rPr sz="1300" dirty="0">
                <a:solidFill>
                  <a:srgbClr val="0164A3"/>
                </a:solidFill>
                <a:latin typeface="Arial"/>
                <a:cs typeface="Arial"/>
              </a:rPr>
              <a:t> </a:t>
            </a:r>
            <a:r>
              <a:rPr sz="1300" spc="-5" dirty="0">
                <a:solidFill>
                  <a:srgbClr val="0164A3"/>
                </a:solidFill>
                <a:latin typeface="Arial"/>
                <a:cs typeface="Arial"/>
              </a:rPr>
              <a:t>Methodist Jennie Edmundson includes the Critical Care RN or designee, Respiratory Therapist or designee, </a:t>
            </a:r>
            <a:r>
              <a:rPr lang="en-US" sz="1300" dirty="0" smtClean="0">
                <a:solidFill>
                  <a:srgbClr val="0070C0"/>
                </a:solidFill>
                <a:latin typeface="Arial" panose="020B0604020202020204" pitchFamily="34" charset="0"/>
                <a:cs typeface="Arial" panose="020B0604020202020204" pitchFamily="34" charset="0"/>
              </a:rPr>
              <a:t>phlebotomists or designee </a:t>
            </a:r>
            <a:r>
              <a:rPr sz="1300" spc="-5" dirty="0" smtClean="0">
                <a:solidFill>
                  <a:srgbClr val="0164A3"/>
                </a:solidFill>
                <a:latin typeface="Arial"/>
                <a:cs typeface="Arial"/>
              </a:rPr>
              <a:t>and </a:t>
            </a:r>
            <a:r>
              <a:rPr sz="1300" spc="-5" dirty="0">
                <a:solidFill>
                  <a:srgbClr val="0164A3"/>
                </a:solidFill>
                <a:latin typeface="Arial"/>
                <a:cs typeface="Arial"/>
              </a:rPr>
              <a:t>the </a:t>
            </a:r>
            <a:r>
              <a:rPr sz="1300" spc="-5" dirty="0" smtClean="0">
                <a:solidFill>
                  <a:srgbClr val="0164A3"/>
                </a:solidFill>
                <a:latin typeface="Arial"/>
                <a:cs typeface="Arial"/>
              </a:rPr>
              <a:t>Administrative </a:t>
            </a:r>
            <a:r>
              <a:rPr sz="1300" spc="-5" dirty="0">
                <a:solidFill>
                  <a:srgbClr val="0164A3"/>
                </a:solidFill>
                <a:latin typeface="Arial"/>
                <a:cs typeface="Arial"/>
              </a:rPr>
              <a:t>Coordinator or designee. One call to </a:t>
            </a:r>
            <a:endParaRPr lang="en-US" sz="1300" spc="-5" dirty="0" smtClean="0">
              <a:solidFill>
                <a:srgbClr val="0164A3"/>
              </a:solidFill>
              <a:latin typeface="Arial"/>
              <a:cs typeface="Arial"/>
            </a:endParaRPr>
          </a:p>
          <a:p>
            <a:pPr marL="12700" marR="5080">
              <a:lnSpc>
                <a:spcPct val="100000"/>
              </a:lnSpc>
              <a:spcBef>
                <a:spcPts val="100"/>
              </a:spcBef>
              <a:tabLst>
                <a:tab pos="354965" algn="l"/>
                <a:tab pos="355600" algn="l"/>
              </a:tabLst>
            </a:pPr>
            <a:r>
              <a:rPr sz="1300" b="1" spc="-5" dirty="0" smtClean="0">
                <a:solidFill>
                  <a:srgbClr val="0164A3"/>
                </a:solidFill>
                <a:latin typeface="Arial"/>
                <a:cs typeface="Arial"/>
              </a:rPr>
              <a:t>6-6911 </a:t>
            </a:r>
            <a:r>
              <a:rPr sz="1300" b="1" dirty="0">
                <a:solidFill>
                  <a:srgbClr val="0164A3"/>
                </a:solidFill>
                <a:latin typeface="Arial"/>
                <a:cs typeface="Arial"/>
              </a:rPr>
              <a:t>or utilizing Vocera </a:t>
            </a:r>
            <a:r>
              <a:rPr sz="1300" b="1" spc="-5" dirty="0">
                <a:solidFill>
                  <a:srgbClr val="0164A3"/>
                </a:solidFill>
                <a:latin typeface="Arial"/>
                <a:cs typeface="Arial"/>
              </a:rPr>
              <a:t>by stating </a:t>
            </a:r>
            <a:r>
              <a:rPr sz="1300" b="1" dirty="0">
                <a:solidFill>
                  <a:srgbClr val="0164A3"/>
                </a:solidFill>
                <a:latin typeface="Arial"/>
                <a:cs typeface="Arial"/>
              </a:rPr>
              <a:t>“call </a:t>
            </a:r>
            <a:r>
              <a:rPr sz="1300" b="1" spc="-5" dirty="0">
                <a:solidFill>
                  <a:srgbClr val="0164A3"/>
                </a:solidFill>
                <a:latin typeface="Arial"/>
                <a:cs typeface="Arial"/>
              </a:rPr>
              <a:t>code </a:t>
            </a:r>
            <a:r>
              <a:rPr sz="1300" b="1" dirty="0">
                <a:solidFill>
                  <a:srgbClr val="0164A3"/>
                </a:solidFill>
                <a:latin typeface="Arial"/>
                <a:cs typeface="Arial"/>
              </a:rPr>
              <a:t>phone” </a:t>
            </a:r>
            <a:r>
              <a:rPr sz="1300" b="1" spc="5" dirty="0">
                <a:solidFill>
                  <a:srgbClr val="0164A3"/>
                </a:solidFill>
                <a:latin typeface="Arial"/>
                <a:cs typeface="Arial"/>
              </a:rPr>
              <a:t> </a:t>
            </a:r>
            <a:r>
              <a:rPr sz="1300" spc="-5" dirty="0">
                <a:solidFill>
                  <a:srgbClr val="0164A3"/>
                </a:solidFill>
                <a:latin typeface="Arial"/>
                <a:cs typeface="Arial"/>
              </a:rPr>
              <a:t>quickly</a:t>
            </a:r>
            <a:r>
              <a:rPr sz="1300" spc="-15" dirty="0">
                <a:solidFill>
                  <a:srgbClr val="0164A3"/>
                </a:solidFill>
                <a:latin typeface="Arial"/>
                <a:cs typeface="Arial"/>
              </a:rPr>
              <a:t> </a:t>
            </a:r>
            <a:r>
              <a:rPr sz="1300" spc="-5" dirty="0">
                <a:solidFill>
                  <a:srgbClr val="0164A3"/>
                </a:solidFill>
                <a:latin typeface="Arial"/>
                <a:cs typeface="Arial"/>
              </a:rPr>
              <a:t>brings</a:t>
            </a:r>
            <a:r>
              <a:rPr sz="1300" spc="-10" dirty="0">
                <a:solidFill>
                  <a:srgbClr val="0164A3"/>
                </a:solidFill>
                <a:latin typeface="Arial"/>
                <a:cs typeface="Arial"/>
              </a:rPr>
              <a:t> </a:t>
            </a:r>
            <a:r>
              <a:rPr sz="1300" dirty="0">
                <a:solidFill>
                  <a:srgbClr val="0164A3"/>
                </a:solidFill>
                <a:latin typeface="Arial"/>
                <a:cs typeface="Arial"/>
              </a:rPr>
              <a:t>these</a:t>
            </a:r>
            <a:r>
              <a:rPr sz="1300" spc="-10" dirty="0">
                <a:solidFill>
                  <a:srgbClr val="0164A3"/>
                </a:solidFill>
                <a:latin typeface="Arial"/>
                <a:cs typeface="Arial"/>
              </a:rPr>
              <a:t> </a:t>
            </a:r>
            <a:r>
              <a:rPr sz="1300" dirty="0">
                <a:solidFill>
                  <a:srgbClr val="0164A3"/>
                </a:solidFill>
                <a:latin typeface="Arial"/>
                <a:cs typeface="Arial"/>
              </a:rPr>
              <a:t>team</a:t>
            </a:r>
            <a:r>
              <a:rPr sz="1300" spc="-10" dirty="0">
                <a:solidFill>
                  <a:srgbClr val="0164A3"/>
                </a:solidFill>
                <a:latin typeface="Arial"/>
                <a:cs typeface="Arial"/>
              </a:rPr>
              <a:t> </a:t>
            </a:r>
            <a:r>
              <a:rPr sz="1300" spc="-5" dirty="0">
                <a:solidFill>
                  <a:srgbClr val="0164A3"/>
                </a:solidFill>
                <a:latin typeface="Arial"/>
                <a:cs typeface="Arial"/>
              </a:rPr>
              <a:t>members</a:t>
            </a:r>
            <a:r>
              <a:rPr sz="1300" spc="-10" dirty="0">
                <a:solidFill>
                  <a:srgbClr val="0164A3"/>
                </a:solidFill>
                <a:latin typeface="Arial"/>
                <a:cs typeface="Arial"/>
              </a:rPr>
              <a:t> </a:t>
            </a:r>
            <a:r>
              <a:rPr sz="1300" dirty="0">
                <a:solidFill>
                  <a:srgbClr val="0164A3"/>
                </a:solidFill>
                <a:latin typeface="Arial"/>
                <a:cs typeface="Arial"/>
              </a:rPr>
              <a:t>to the</a:t>
            </a:r>
            <a:r>
              <a:rPr sz="1300" spc="-15" dirty="0">
                <a:solidFill>
                  <a:srgbClr val="0164A3"/>
                </a:solidFill>
                <a:latin typeface="Arial"/>
                <a:cs typeface="Arial"/>
              </a:rPr>
              <a:t> </a:t>
            </a:r>
            <a:r>
              <a:rPr sz="1300" spc="-5" dirty="0">
                <a:solidFill>
                  <a:srgbClr val="0164A3"/>
                </a:solidFill>
                <a:latin typeface="Arial"/>
                <a:cs typeface="Arial"/>
              </a:rPr>
              <a:t>patient’s</a:t>
            </a:r>
            <a:r>
              <a:rPr sz="1300" spc="-10" dirty="0">
                <a:solidFill>
                  <a:srgbClr val="0164A3"/>
                </a:solidFill>
                <a:latin typeface="Arial"/>
                <a:cs typeface="Arial"/>
              </a:rPr>
              <a:t> </a:t>
            </a:r>
            <a:r>
              <a:rPr sz="1300" spc="-5" dirty="0">
                <a:solidFill>
                  <a:srgbClr val="0164A3"/>
                </a:solidFill>
                <a:latin typeface="Arial"/>
                <a:cs typeface="Arial"/>
              </a:rPr>
              <a:t>room</a:t>
            </a:r>
            <a:r>
              <a:rPr sz="1300" spc="-10" dirty="0">
                <a:solidFill>
                  <a:srgbClr val="0164A3"/>
                </a:solidFill>
                <a:latin typeface="Arial"/>
                <a:cs typeface="Arial"/>
              </a:rPr>
              <a:t> </a:t>
            </a:r>
            <a:r>
              <a:rPr sz="1300" spc="-5" dirty="0">
                <a:solidFill>
                  <a:srgbClr val="0164A3"/>
                </a:solidFill>
                <a:latin typeface="Arial"/>
                <a:cs typeface="Arial"/>
              </a:rPr>
              <a:t>or</a:t>
            </a:r>
            <a:r>
              <a:rPr sz="1300" dirty="0">
                <a:solidFill>
                  <a:srgbClr val="0164A3"/>
                </a:solidFill>
                <a:latin typeface="Arial"/>
                <a:cs typeface="Arial"/>
              </a:rPr>
              <a:t> </a:t>
            </a:r>
            <a:r>
              <a:rPr sz="1300" spc="-5" dirty="0">
                <a:solidFill>
                  <a:srgbClr val="0164A3"/>
                </a:solidFill>
                <a:latin typeface="Arial"/>
                <a:cs typeface="Arial"/>
              </a:rPr>
              <a:t>location.</a:t>
            </a:r>
            <a:endParaRPr sz="1300" dirty="0">
              <a:latin typeface="Arial"/>
              <a:cs typeface="Arial"/>
            </a:endParaRPr>
          </a:p>
          <a:p>
            <a:pPr>
              <a:lnSpc>
                <a:spcPct val="100000"/>
              </a:lnSpc>
              <a:buClr>
                <a:srgbClr val="0164A3"/>
              </a:buClr>
              <a:buFont typeface="Arial"/>
              <a:buChar char="•"/>
            </a:pPr>
            <a:endParaRPr sz="1300" dirty="0" smtClean="0">
              <a:latin typeface="Arial"/>
              <a:cs typeface="Arial"/>
            </a:endParaRPr>
          </a:p>
          <a:p>
            <a:pPr marL="12700">
              <a:lnSpc>
                <a:spcPct val="100000"/>
              </a:lnSpc>
            </a:pPr>
            <a:r>
              <a:rPr sz="1300" b="1" spc="-5" dirty="0" smtClean="0">
                <a:solidFill>
                  <a:srgbClr val="0164A3"/>
                </a:solidFill>
                <a:latin typeface="Arial"/>
                <a:cs typeface="Arial"/>
              </a:rPr>
              <a:t>When</a:t>
            </a:r>
            <a:r>
              <a:rPr sz="1300" b="1" dirty="0" smtClean="0">
                <a:solidFill>
                  <a:srgbClr val="0164A3"/>
                </a:solidFill>
                <a:latin typeface="Arial"/>
                <a:cs typeface="Arial"/>
              </a:rPr>
              <a:t> </a:t>
            </a:r>
            <a:r>
              <a:rPr sz="1300" b="1" spc="-5" dirty="0">
                <a:solidFill>
                  <a:srgbClr val="0164A3"/>
                </a:solidFill>
                <a:latin typeface="Arial"/>
                <a:cs typeface="Arial"/>
              </a:rPr>
              <a:t>to</a:t>
            </a:r>
            <a:r>
              <a:rPr sz="1300" b="1" dirty="0">
                <a:solidFill>
                  <a:srgbClr val="0164A3"/>
                </a:solidFill>
                <a:latin typeface="Arial"/>
                <a:cs typeface="Arial"/>
              </a:rPr>
              <a:t> </a:t>
            </a:r>
            <a:r>
              <a:rPr sz="1300" b="1" spc="-5" dirty="0">
                <a:solidFill>
                  <a:srgbClr val="0164A3"/>
                </a:solidFill>
                <a:latin typeface="Arial"/>
                <a:cs typeface="Arial"/>
              </a:rPr>
              <a:t>activate</a:t>
            </a:r>
            <a:r>
              <a:rPr sz="1300" b="1" spc="-30" dirty="0">
                <a:solidFill>
                  <a:srgbClr val="0164A3"/>
                </a:solidFill>
                <a:latin typeface="Arial"/>
                <a:cs typeface="Arial"/>
              </a:rPr>
              <a:t> </a:t>
            </a:r>
            <a:r>
              <a:rPr sz="1300" b="1" spc="-5" dirty="0">
                <a:solidFill>
                  <a:srgbClr val="0164A3"/>
                </a:solidFill>
                <a:latin typeface="Arial"/>
                <a:cs typeface="Arial"/>
              </a:rPr>
              <a:t>the</a:t>
            </a:r>
            <a:r>
              <a:rPr sz="1300" b="1" spc="-10" dirty="0">
                <a:solidFill>
                  <a:srgbClr val="0164A3"/>
                </a:solidFill>
                <a:latin typeface="Arial"/>
                <a:cs typeface="Arial"/>
              </a:rPr>
              <a:t> </a:t>
            </a:r>
            <a:r>
              <a:rPr sz="1300" b="1" spc="-5" dirty="0">
                <a:solidFill>
                  <a:srgbClr val="0164A3"/>
                </a:solidFill>
                <a:latin typeface="Arial"/>
                <a:cs typeface="Arial"/>
              </a:rPr>
              <a:t>Rapid</a:t>
            </a:r>
            <a:r>
              <a:rPr sz="1300" b="1" dirty="0">
                <a:solidFill>
                  <a:srgbClr val="0164A3"/>
                </a:solidFill>
                <a:latin typeface="Arial"/>
                <a:cs typeface="Arial"/>
              </a:rPr>
              <a:t> </a:t>
            </a:r>
            <a:r>
              <a:rPr sz="1300" b="1" spc="-5" dirty="0">
                <a:solidFill>
                  <a:srgbClr val="0164A3"/>
                </a:solidFill>
                <a:latin typeface="Arial"/>
                <a:cs typeface="Arial"/>
              </a:rPr>
              <a:t>Response</a:t>
            </a:r>
            <a:r>
              <a:rPr sz="1300" b="1" spc="-10" dirty="0">
                <a:solidFill>
                  <a:srgbClr val="0164A3"/>
                </a:solidFill>
                <a:latin typeface="Arial"/>
                <a:cs typeface="Arial"/>
              </a:rPr>
              <a:t> </a:t>
            </a:r>
            <a:r>
              <a:rPr sz="1300" b="1" spc="-5" dirty="0">
                <a:solidFill>
                  <a:srgbClr val="0164A3"/>
                </a:solidFill>
                <a:latin typeface="Arial"/>
                <a:cs typeface="Arial"/>
              </a:rPr>
              <a:t>Team:</a:t>
            </a:r>
            <a:endParaRPr sz="1300" dirty="0">
              <a:latin typeface="Arial"/>
              <a:cs typeface="Arial"/>
            </a:endParaRPr>
          </a:p>
          <a:p>
            <a:pPr marL="246379" marR="539750" indent="-234315">
              <a:lnSpc>
                <a:spcPct val="100000"/>
              </a:lnSpc>
              <a:spcBef>
                <a:spcPts val="290"/>
              </a:spcBef>
              <a:buChar char="•"/>
              <a:tabLst>
                <a:tab pos="246379" algn="l"/>
                <a:tab pos="247015" algn="l"/>
              </a:tabLst>
            </a:pPr>
            <a:r>
              <a:rPr sz="1300" spc="-5" dirty="0">
                <a:solidFill>
                  <a:srgbClr val="0164A3"/>
                </a:solidFill>
                <a:latin typeface="Arial"/>
                <a:cs typeface="Arial"/>
              </a:rPr>
              <a:t>When staff identify an actual or potential clinical crisis situation developing with an individual, additional clinical </a:t>
            </a:r>
            <a:r>
              <a:rPr sz="1300" spc="-320" dirty="0">
                <a:solidFill>
                  <a:srgbClr val="0164A3"/>
                </a:solidFill>
                <a:latin typeface="Arial"/>
                <a:cs typeface="Arial"/>
              </a:rPr>
              <a:t> </a:t>
            </a:r>
            <a:r>
              <a:rPr sz="1300" spc="-5" dirty="0">
                <a:solidFill>
                  <a:srgbClr val="0164A3"/>
                </a:solidFill>
                <a:latin typeface="Arial"/>
                <a:cs typeface="Arial"/>
              </a:rPr>
              <a:t>expertise</a:t>
            </a:r>
            <a:r>
              <a:rPr sz="1300" spc="-10" dirty="0">
                <a:solidFill>
                  <a:srgbClr val="0164A3"/>
                </a:solidFill>
                <a:latin typeface="Arial"/>
                <a:cs typeface="Arial"/>
              </a:rPr>
              <a:t> </a:t>
            </a:r>
            <a:r>
              <a:rPr sz="1300" spc="-5" dirty="0">
                <a:solidFill>
                  <a:srgbClr val="0164A3"/>
                </a:solidFill>
                <a:latin typeface="Arial"/>
                <a:cs typeface="Arial"/>
              </a:rPr>
              <a:t>is warranted.</a:t>
            </a:r>
            <a:endParaRPr sz="1300" dirty="0">
              <a:latin typeface="Arial"/>
              <a:cs typeface="Arial"/>
            </a:endParaRPr>
          </a:p>
          <a:p>
            <a:pPr marL="246379" indent="-234315">
              <a:lnSpc>
                <a:spcPct val="100000"/>
              </a:lnSpc>
              <a:spcBef>
                <a:spcPts val="290"/>
              </a:spcBef>
              <a:buChar char="•"/>
              <a:tabLst>
                <a:tab pos="246379" algn="l"/>
                <a:tab pos="247015" algn="l"/>
              </a:tabLst>
            </a:pPr>
            <a:r>
              <a:rPr sz="1300" spc="-5" dirty="0">
                <a:solidFill>
                  <a:srgbClr val="0164A3"/>
                </a:solidFill>
                <a:latin typeface="Arial"/>
                <a:cs typeface="Arial"/>
              </a:rPr>
              <a:t>Acute</a:t>
            </a:r>
            <a:r>
              <a:rPr sz="1300" spc="-10" dirty="0">
                <a:solidFill>
                  <a:srgbClr val="0164A3"/>
                </a:solidFill>
                <a:latin typeface="Arial"/>
                <a:cs typeface="Arial"/>
              </a:rPr>
              <a:t> </a:t>
            </a:r>
            <a:r>
              <a:rPr sz="1300" spc="-5" dirty="0">
                <a:solidFill>
                  <a:srgbClr val="0164A3"/>
                </a:solidFill>
                <a:latin typeface="Arial"/>
                <a:cs typeface="Arial"/>
              </a:rPr>
              <a:t>change</a:t>
            </a:r>
            <a:r>
              <a:rPr sz="1300" spc="-25" dirty="0">
                <a:solidFill>
                  <a:srgbClr val="0164A3"/>
                </a:solidFill>
                <a:latin typeface="Arial"/>
                <a:cs typeface="Arial"/>
              </a:rPr>
              <a:t> </a:t>
            </a:r>
            <a:r>
              <a:rPr sz="1300" spc="-5" dirty="0">
                <a:solidFill>
                  <a:srgbClr val="0164A3"/>
                </a:solidFill>
                <a:latin typeface="Arial"/>
                <a:cs typeface="Arial"/>
              </a:rPr>
              <a:t>in</a:t>
            </a:r>
            <a:r>
              <a:rPr sz="1300" spc="-10" dirty="0">
                <a:solidFill>
                  <a:srgbClr val="0164A3"/>
                </a:solidFill>
                <a:latin typeface="Arial"/>
                <a:cs typeface="Arial"/>
              </a:rPr>
              <a:t> </a:t>
            </a:r>
            <a:r>
              <a:rPr sz="1300" spc="-5" dirty="0">
                <a:solidFill>
                  <a:srgbClr val="0164A3"/>
                </a:solidFill>
                <a:latin typeface="Arial"/>
                <a:cs typeface="Arial"/>
              </a:rPr>
              <a:t>heart</a:t>
            </a:r>
            <a:r>
              <a:rPr sz="1300" spc="-10" dirty="0">
                <a:solidFill>
                  <a:srgbClr val="0164A3"/>
                </a:solidFill>
                <a:latin typeface="Arial"/>
                <a:cs typeface="Arial"/>
              </a:rPr>
              <a:t> </a:t>
            </a:r>
            <a:r>
              <a:rPr sz="1300" spc="-5" dirty="0">
                <a:solidFill>
                  <a:srgbClr val="0164A3"/>
                </a:solidFill>
                <a:latin typeface="Arial"/>
                <a:cs typeface="Arial"/>
              </a:rPr>
              <a:t>rhythm rate</a:t>
            </a:r>
            <a:r>
              <a:rPr sz="1300" spc="-10" dirty="0">
                <a:solidFill>
                  <a:srgbClr val="0164A3"/>
                </a:solidFill>
                <a:latin typeface="Arial"/>
                <a:cs typeface="Arial"/>
              </a:rPr>
              <a:t> </a:t>
            </a:r>
            <a:r>
              <a:rPr sz="1300" dirty="0">
                <a:solidFill>
                  <a:srgbClr val="0164A3"/>
                </a:solidFill>
                <a:latin typeface="Arial"/>
                <a:cs typeface="Arial"/>
              </a:rPr>
              <a:t>to</a:t>
            </a:r>
            <a:r>
              <a:rPr sz="1300" spc="-10" dirty="0">
                <a:solidFill>
                  <a:srgbClr val="0164A3"/>
                </a:solidFill>
                <a:latin typeface="Arial"/>
                <a:cs typeface="Arial"/>
              </a:rPr>
              <a:t> </a:t>
            </a:r>
            <a:r>
              <a:rPr sz="1300" u="sng" spc="-5" dirty="0">
                <a:solidFill>
                  <a:srgbClr val="0164A3"/>
                </a:solidFill>
                <a:uFill>
                  <a:solidFill>
                    <a:srgbClr val="0064A2"/>
                  </a:solidFill>
                </a:uFill>
                <a:latin typeface="Arial"/>
                <a:cs typeface="Arial"/>
              </a:rPr>
              <a:t>&lt;</a:t>
            </a:r>
            <a:r>
              <a:rPr sz="1300" spc="-5" dirty="0">
                <a:solidFill>
                  <a:srgbClr val="0164A3"/>
                </a:solidFill>
                <a:latin typeface="Arial"/>
                <a:cs typeface="Arial"/>
              </a:rPr>
              <a:t>40</a:t>
            </a:r>
            <a:r>
              <a:rPr sz="1300" spc="-10" dirty="0">
                <a:solidFill>
                  <a:srgbClr val="0164A3"/>
                </a:solidFill>
                <a:latin typeface="Arial"/>
                <a:cs typeface="Arial"/>
              </a:rPr>
              <a:t> </a:t>
            </a:r>
            <a:r>
              <a:rPr sz="1300" spc="-5" dirty="0">
                <a:solidFill>
                  <a:srgbClr val="0164A3"/>
                </a:solidFill>
                <a:latin typeface="Arial"/>
                <a:cs typeface="Arial"/>
              </a:rPr>
              <a:t>or</a:t>
            </a:r>
            <a:r>
              <a:rPr sz="1300" spc="-10" dirty="0">
                <a:solidFill>
                  <a:srgbClr val="0164A3"/>
                </a:solidFill>
                <a:latin typeface="Arial"/>
                <a:cs typeface="Arial"/>
              </a:rPr>
              <a:t> </a:t>
            </a:r>
            <a:r>
              <a:rPr sz="1300" u="sng" spc="-5" dirty="0">
                <a:solidFill>
                  <a:srgbClr val="0164A3"/>
                </a:solidFill>
                <a:uFill>
                  <a:solidFill>
                    <a:srgbClr val="0064A2"/>
                  </a:solidFill>
                </a:uFill>
                <a:latin typeface="Arial"/>
                <a:cs typeface="Arial"/>
              </a:rPr>
              <a:t>&gt;</a:t>
            </a:r>
            <a:r>
              <a:rPr sz="1300" spc="-5" dirty="0">
                <a:solidFill>
                  <a:srgbClr val="0164A3"/>
                </a:solidFill>
                <a:latin typeface="Arial"/>
                <a:cs typeface="Arial"/>
              </a:rPr>
              <a:t>131</a:t>
            </a:r>
            <a:r>
              <a:rPr sz="1300" spc="-10" dirty="0">
                <a:solidFill>
                  <a:srgbClr val="0164A3"/>
                </a:solidFill>
                <a:latin typeface="Arial"/>
                <a:cs typeface="Arial"/>
              </a:rPr>
              <a:t> </a:t>
            </a:r>
            <a:r>
              <a:rPr sz="1300" spc="-5" dirty="0">
                <a:solidFill>
                  <a:srgbClr val="0164A3"/>
                </a:solidFill>
                <a:latin typeface="Arial"/>
                <a:cs typeface="Arial"/>
              </a:rPr>
              <a:t>bpm.</a:t>
            </a:r>
            <a:endParaRPr sz="1300" dirty="0">
              <a:latin typeface="Arial"/>
              <a:cs typeface="Arial"/>
            </a:endParaRPr>
          </a:p>
          <a:p>
            <a:pPr marL="246379" indent="-234315">
              <a:lnSpc>
                <a:spcPct val="100000"/>
              </a:lnSpc>
              <a:spcBef>
                <a:spcPts val="305"/>
              </a:spcBef>
              <a:buChar char="•"/>
              <a:tabLst>
                <a:tab pos="246379" algn="l"/>
                <a:tab pos="247015" algn="l"/>
              </a:tabLst>
            </a:pPr>
            <a:r>
              <a:rPr sz="1300" spc="-5" dirty="0">
                <a:solidFill>
                  <a:srgbClr val="0164A3"/>
                </a:solidFill>
                <a:latin typeface="Arial"/>
                <a:cs typeface="Arial"/>
              </a:rPr>
              <a:t>Temp</a:t>
            </a:r>
            <a:r>
              <a:rPr sz="1300" spc="-15" dirty="0">
                <a:solidFill>
                  <a:srgbClr val="0164A3"/>
                </a:solidFill>
                <a:latin typeface="Arial"/>
                <a:cs typeface="Arial"/>
              </a:rPr>
              <a:t> </a:t>
            </a:r>
            <a:r>
              <a:rPr sz="1300" spc="-5" dirty="0">
                <a:solidFill>
                  <a:srgbClr val="0164A3"/>
                </a:solidFill>
                <a:latin typeface="Arial"/>
                <a:cs typeface="Arial"/>
              </a:rPr>
              <a:t>(oral)</a:t>
            </a:r>
            <a:r>
              <a:rPr sz="1300" spc="-25" dirty="0">
                <a:solidFill>
                  <a:srgbClr val="0164A3"/>
                </a:solidFill>
                <a:latin typeface="Arial"/>
                <a:cs typeface="Arial"/>
              </a:rPr>
              <a:t> </a:t>
            </a:r>
            <a:r>
              <a:rPr sz="1300" spc="-5" dirty="0">
                <a:solidFill>
                  <a:srgbClr val="0164A3"/>
                </a:solidFill>
                <a:latin typeface="Arial"/>
                <a:cs typeface="Arial"/>
              </a:rPr>
              <a:t>&lt;95</a:t>
            </a:r>
            <a:r>
              <a:rPr sz="1300" spc="-20" dirty="0">
                <a:solidFill>
                  <a:srgbClr val="0164A3"/>
                </a:solidFill>
                <a:latin typeface="Arial"/>
                <a:cs typeface="Arial"/>
              </a:rPr>
              <a:t> </a:t>
            </a:r>
            <a:r>
              <a:rPr sz="1300" spc="-5" dirty="0">
                <a:solidFill>
                  <a:srgbClr val="0164A3"/>
                </a:solidFill>
                <a:latin typeface="Arial"/>
                <a:cs typeface="Arial"/>
              </a:rPr>
              <a:t>or</a:t>
            </a:r>
            <a:r>
              <a:rPr sz="1300" spc="-15" dirty="0">
                <a:solidFill>
                  <a:srgbClr val="0164A3"/>
                </a:solidFill>
                <a:latin typeface="Arial"/>
                <a:cs typeface="Arial"/>
              </a:rPr>
              <a:t> </a:t>
            </a:r>
            <a:r>
              <a:rPr sz="1300" spc="-5" dirty="0">
                <a:solidFill>
                  <a:srgbClr val="0164A3"/>
                </a:solidFill>
                <a:latin typeface="Arial"/>
                <a:cs typeface="Arial"/>
              </a:rPr>
              <a:t>&gt;</a:t>
            </a:r>
            <a:r>
              <a:rPr sz="1300" spc="-5" dirty="0" smtClean="0">
                <a:solidFill>
                  <a:srgbClr val="0164A3"/>
                </a:solidFill>
                <a:latin typeface="Arial"/>
                <a:cs typeface="Arial"/>
              </a:rPr>
              <a:t>103</a:t>
            </a:r>
            <a:r>
              <a:rPr lang="en-US" sz="1300" spc="-5" dirty="0" smtClean="0">
                <a:solidFill>
                  <a:srgbClr val="0164A3"/>
                </a:solidFill>
                <a:latin typeface="Arial"/>
                <a:cs typeface="Arial"/>
              </a:rPr>
              <a:t>°</a:t>
            </a:r>
            <a:r>
              <a:rPr sz="1300" spc="-5" dirty="0" smtClean="0">
                <a:solidFill>
                  <a:srgbClr val="0164A3"/>
                </a:solidFill>
                <a:latin typeface="Arial"/>
                <a:cs typeface="Arial"/>
              </a:rPr>
              <a:t>F</a:t>
            </a:r>
            <a:r>
              <a:rPr sz="1300" spc="-5" dirty="0">
                <a:solidFill>
                  <a:srgbClr val="0164A3"/>
                </a:solidFill>
                <a:latin typeface="Arial"/>
                <a:cs typeface="Arial"/>
              </a:rPr>
              <a:t>.</a:t>
            </a:r>
            <a:endParaRPr sz="1300" dirty="0">
              <a:latin typeface="Arial"/>
              <a:cs typeface="Arial"/>
            </a:endParaRPr>
          </a:p>
          <a:p>
            <a:pPr marL="246379" indent="-234315">
              <a:lnSpc>
                <a:spcPct val="100000"/>
              </a:lnSpc>
              <a:spcBef>
                <a:spcPts val="270"/>
              </a:spcBef>
              <a:buChar char="•"/>
              <a:tabLst>
                <a:tab pos="246379" algn="l"/>
                <a:tab pos="247015" algn="l"/>
              </a:tabLst>
            </a:pPr>
            <a:r>
              <a:rPr sz="1300" spc="-5" dirty="0">
                <a:solidFill>
                  <a:srgbClr val="0164A3"/>
                </a:solidFill>
                <a:latin typeface="Arial"/>
                <a:cs typeface="Arial"/>
              </a:rPr>
              <a:t>Systolic</a:t>
            </a:r>
            <a:r>
              <a:rPr sz="1300" spc="-10" dirty="0">
                <a:solidFill>
                  <a:srgbClr val="0164A3"/>
                </a:solidFill>
                <a:latin typeface="Arial"/>
                <a:cs typeface="Arial"/>
              </a:rPr>
              <a:t> </a:t>
            </a:r>
            <a:r>
              <a:rPr sz="1300" spc="-5" dirty="0">
                <a:solidFill>
                  <a:srgbClr val="0164A3"/>
                </a:solidFill>
                <a:latin typeface="Arial"/>
                <a:cs typeface="Arial"/>
              </a:rPr>
              <a:t>blood</a:t>
            </a:r>
            <a:r>
              <a:rPr sz="1300" spc="-20" dirty="0">
                <a:solidFill>
                  <a:srgbClr val="0164A3"/>
                </a:solidFill>
                <a:latin typeface="Arial"/>
                <a:cs typeface="Arial"/>
              </a:rPr>
              <a:t> </a:t>
            </a:r>
            <a:r>
              <a:rPr sz="1300" spc="-5" dirty="0">
                <a:solidFill>
                  <a:srgbClr val="0164A3"/>
                </a:solidFill>
                <a:latin typeface="Arial"/>
                <a:cs typeface="Arial"/>
              </a:rPr>
              <a:t>pressure</a:t>
            </a:r>
            <a:r>
              <a:rPr sz="1300" spc="-20" dirty="0">
                <a:solidFill>
                  <a:srgbClr val="0164A3"/>
                </a:solidFill>
                <a:latin typeface="Arial"/>
                <a:cs typeface="Arial"/>
              </a:rPr>
              <a:t> </a:t>
            </a:r>
            <a:r>
              <a:rPr sz="1300" u="sng" spc="-5" dirty="0">
                <a:solidFill>
                  <a:srgbClr val="0164A3"/>
                </a:solidFill>
                <a:uFill>
                  <a:solidFill>
                    <a:srgbClr val="0064A2"/>
                  </a:solidFill>
                </a:uFill>
                <a:latin typeface="Arial"/>
                <a:cs typeface="Arial"/>
              </a:rPr>
              <a:t>&lt;</a:t>
            </a:r>
            <a:r>
              <a:rPr sz="1300" spc="-5" dirty="0">
                <a:solidFill>
                  <a:srgbClr val="0164A3"/>
                </a:solidFill>
                <a:latin typeface="Arial"/>
                <a:cs typeface="Arial"/>
              </a:rPr>
              <a:t>90</a:t>
            </a:r>
            <a:r>
              <a:rPr sz="1300" spc="-20" dirty="0">
                <a:solidFill>
                  <a:srgbClr val="0164A3"/>
                </a:solidFill>
                <a:latin typeface="Arial"/>
                <a:cs typeface="Arial"/>
              </a:rPr>
              <a:t> </a:t>
            </a:r>
            <a:r>
              <a:rPr sz="1300" spc="-5" dirty="0">
                <a:solidFill>
                  <a:srgbClr val="0164A3"/>
                </a:solidFill>
                <a:latin typeface="Arial"/>
                <a:cs typeface="Arial"/>
              </a:rPr>
              <a:t>or</a:t>
            </a:r>
            <a:r>
              <a:rPr sz="1300" spc="-10" dirty="0">
                <a:solidFill>
                  <a:srgbClr val="0164A3"/>
                </a:solidFill>
                <a:latin typeface="Arial"/>
                <a:cs typeface="Arial"/>
              </a:rPr>
              <a:t> </a:t>
            </a:r>
            <a:r>
              <a:rPr sz="1300" spc="-5" dirty="0">
                <a:solidFill>
                  <a:srgbClr val="0164A3"/>
                </a:solidFill>
                <a:latin typeface="Arial"/>
                <a:cs typeface="Arial"/>
              </a:rPr>
              <a:t>&gt;220</a:t>
            </a:r>
            <a:r>
              <a:rPr sz="1300" spc="-20" dirty="0">
                <a:solidFill>
                  <a:srgbClr val="0164A3"/>
                </a:solidFill>
                <a:latin typeface="Arial"/>
                <a:cs typeface="Arial"/>
              </a:rPr>
              <a:t> </a:t>
            </a:r>
            <a:r>
              <a:rPr sz="1300" spc="-5" dirty="0">
                <a:solidFill>
                  <a:srgbClr val="0164A3"/>
                </a:solidFill>
                <a:latin typeface="Arial"/>
                <a:cs typeface="Arial"/>
              </a:rPr>
              <a:t>mmHg.</a:t>
            </a:r>
            <a:endParaRPr sz="1300" dirty="0">
              <a:latin typeface="Arial"/>
              <a:cs typeface="Arial"/>
            </a:endParaRPr>
          </a:p>
          <a:p>
            <a:pPr marL="246379" indent="-234315">
              <a:lnSpc>
                <a:spcPct val="100000"/>
              </a:lnSpc>
              <a:spcBef>
                <a:spcPts val="285"/>
              </a:spcBef>
              <a:buChar char="•"/>
              <a:tabLst>
                <a:tab pos="246379" algn="l"/>
                <a:tab pos="247015" algn="l"/>
              </a:tabLst>
            </a:pPr>
            <a:r>
              <a:rPr sz="1300" spc="-5" dirty="0">
                <a:solidFill>
                  <a:srgbClr val="0164A3"/>
                </a:solidFill>
                <a:latin typeface="Arial"/>
                <a:cs typeface="Arial"/>
              </a:rPr>
              <a:t>Mean</a:t>
            </a:r>
            <a:r>
              <a:rPr sz="1300" spc="-25" dirty="0">
                <a:solidFill>
                  <a:srgbClr val="0164A3"/>
                </a:solidFill>
                <a:latin typeface="Arial"/>
                <a:cs typeface="Arial"/>
              </a:rPr>
              <a:t> </a:t>
            </a:r>
            <a:r>
              <a:rPr sz="1300" spc="-5" dirty="0">
                <a:solidFill>
                  <a:srgbClr val="0164A3"/>
                </a:solidFill>
                <a:latin typeface="Arial"/>
                <a:cs typeface="Arial"/>
              </a:rPr>
              <a:t>Arterial</a:t>
            </a:r>
            <a:r>
              <a:rPr sz="1300" spc="-25" dirty="0">
                <a:solidFill>
                  <a:srgbClr val="0164A3"/>
                </a:solidFill>
                <a:latin typeface="Arial"/>
                <a:cs typeface="Arial"/>
              </a:rPr>
              <a:t> </a:t>
            </a:r>
            <a:r>
              <a:rPr sz="1300" spc="-5" dirty="0">
                <a:solidFill>
                  <a:srgbClr val="0164A3"/>
                </a:solidFill>
                <a:latin typeface="Arial"/>
                <a:cs typeface="Arial"/>
              </a:rPr>
              <a:t>Pressure</a:t>
            </a:r>
            <a:r>
              <a:rPr sz="1300" spc="-25" dirty="0">
                <a:solidFill>
                  <a:srgbClr val="0164A3"/>
                </a:solidFill>
                <a:latin typeface="Arial"/>
                <a:cs typeface="Arial"/>
              </a:rPr>
              <a:t> </a:t>
            </a:r>
            <a:r>
              <a:rPr sz="1300" spc="-5" dirty="0">
                <a:solidFill>
                  <a:srgbClr val="0164A3"/>
                </a:solidFill>
                <a:latin typeface="Arial"/>
                <a:cs typeface="Arial"/>
              </a:rPr>
              <a:t>(MAP)</a:t>
            </a:r>
            <a:r>
              <a:rPr sz="1300" spc="-15" dirty="0">
                <a:solidFill>
                  <a:srgbClr val="0164A3"/>
                </a:solidFill>
                <a:latin typeface="Arial"/>
                <a:cs typeface="Arial"/>
              </a:rPr>
              <a:t> </a:t>
            </a:r>
            <a:r>
              <a:rPr sz="1300" spc="-5" dirty="0">
                <a:solidFill>
                  <a:srgbClr val="0164A3"/>
                </a:solidFill>
                <a:latin typeface="Arial"/>
                <a:cs typeface="Arial"/>
              </a:rPr>
              <a:t>&lt;65</a:t>
            </a:r>
            <a:endParaRPr sz="1300" dirty="0">
              <a:latin typeface="Arial"/>
              <a:cs typeface="Arial"/>
            </a:endParaRPr>
          </a:p>
          <a:p>
            <a:pPr marL="246379" indent="-234315">
              <a:lnSpc>
                <a:spcPct val="100000"/>
              </a:lnSpc>
              <a:spcBef>
                <a:spcPts val="290"/>
              </a:spcBef>
              <a:buChar char="•"/>
              <a:tabLst>
                <a:tab pos="246379" algn="l"/>
                <a:tab pos="247015" algn="l"/>
              </a:tabLst>
            </a:pPr>
            <a:r>
              <a:rPr sz="1300" spc="-5" dirty="0">
                <a:solidFill>
                  <a:srgbClr val="0164A3"/>
                </a:solidFill>
                <a:latin typeface="Arial"/>
                <a:cs typeface="Arial"/>
              </a:rPr>
              <a:t>Respiratory</a:t>
            </a:r>
            <a:r>
              <a:rPr sz="1300" spc="-35" dirty="0">
                <a:solidFill>
                  <a:srgbClr val="0164A3"/>
                </a:solidFill>
                <a:latin typeface="Arial"/>
                <a:cs typeface="Arial"/>
              </a:rPr>
              <a:t> </a:t>
            </a:r>
            <a:r>
              <a:rPr sz="1300" spc="-5" dirty="0">
                <a:solidFill>
                  <a:srgbClr val="0164A3"/>
                </a:solidFill>
                <a:latin typeface="Arial"/>
                <a:cs typeface="Arial"/>
              </a:rPr>
              <a:t>rate</a:t>
            </a:r>
            <a:r>
              <a:rPr sz="1300" spc="-25" dirty="0">
                <a:solidFill>
                  <a:srgbClr val="0164A3"/>
                </a:solidFill>
                <a:latin typeface="Arial"/>
                <a:cs typeface="Arial"/>
              </a:rPr>
              <a:t> </a:t>
            </a:r>
            <a:r>
              <a:rPr sz="1300" u="sng" spc="-5" dirty="0">
                <a:solidFill>
                  <a:srgbClr val="0164A3"/>
                </a:solidFill>
                <a:uFill>
                  <a:solidFill>
                    <a:srgbClr val="0064A2"/>
                  </a:solidFill>
                </a:uFill>
                <a:latin typeface="Arial"/>
                <a:cs typeface="Arial"/>
              </a:rPr>
              <a:t>&lt;</a:t>
            </a:r>
            <a:r>
              <a:rPr sz="1300" spc="-5" dirty="0">
                <a:solidFill>
                  <a:srgbClr val="0164A3"/>
                </a:solidFill>
                <a:latin typeface="Arial"/>
                <a:cs typeface="Arial"/>
              </a:rPr>
              <a:t>8</a:t>
            </a:r>
            <a:r>
              <a:rPr sz="1300" spc="-20" dirty="0">
                <a:solidFill>
                  <a:srgbClr val="0164A3"/>
                </a:solidFill>
                <a:latin typeface="Arial"/>
                <a:cs typeface="Arial"/>
              </a:rPr>
              <a:t> </a:t>
            </a:r>
            <a:r>
              <a:rPr sz="1300" spc="-5" dirty="0">
                <a:solidFill>
                  <a:srgbClr val="0164A3"/>
                </a:solidFill>
                <a:latin typeface="Arial"/>
                <a:cs typeface="Arial"/>
              </a:rPr>
              <a:t>or</a:t>
            </a:r>
            <a:r>
              <a:rPr sz="1300" spc="-20" dirty="0">
                <a:solidFill>
                  <a:srgbClr val="0164A3"/>
                </a:solidFill>
                <a:latin typeface="Arial"/>
                <a:cs typeface="Arial"/>
              </a:rPr>
              <a:t> </a:t>
            </a:r>
            <a:r>
              <a:rPr sz="1300" u="sng" spc="-5" dirty="0">
                <a:solidFill>
                  <a:srgbClr val="0164A3"/>
                </a:solidFill>
                <a:uFill>
                  <a:solidFill>
                    <a:srgbClr val="0064A2"/>
                  </a:solidFill>
                </a:uFill>
                <a:latin typeface="Arial"/>
                <a:cs typeface="Arial"/>
              </a:rPr>
              <a:t>&gt;</a:t>
            </a:r>
            <a:r>
              <a:rPr sz="1300" spc="-5" dirty="0">
                <a:solidFill>
                  <a:srgbClr val="0164A3"/>
                </a:solidFill>
                <a:latin typeface="Arial"/>
                <a:cs typeface="Arial"/>
              </a:rPr>
              <a:t>25.</a:t>
            </a:r>
            <a:endParaRPr sz="1300" dirty="0">
              <a:latin typeface="Arial"/>
              <a:cs typeface="Arial"/>
            </a:endParaRPr>
          </a:p>
          <a:p>
            <a:pPr marL="246379" indent="-234315">
              <a:lnSpc>
                <a:spcPct val="100000"/>
              </a:lnSpc>
              <a:spcBef>
                <a:spcPts val="290"/>
              </a:spcBef>
              <a:buChar char="•"/>
              <a:tabLst>
                <a:tab pos="246379" algn="l"/>
                <a:tab pos="247015" algn="l"/>
              </a:tabLst>
            </a:pPr>
            <a:r>
              <a:rPr sz="1300" spc="-5" dirty="0">
                <a:solidFill>
                  <a:srgbClr val="0164A3"/>
                </a:solidFill>
                <a:latin typeface="Arial"/>
                <a:cs typeface="Arial"/>
              </a:rPr>
              <a:t>SaO2</a:t>
            </a:r>
            <a:r>
              <a:rPr sz="1300" spc="-15" dirty="0">
                <a:solidFill>
                  <a:srgbClr val="0164A3"/>
                </a:solidFill>
                <a:latin typeface="Arial"/>
                <a:cs typeface="Arial"/>
              </a:rPr>
              <a:t> </a:t>
            </a:r>
            <a:r>
              <a:rPr sz="1300" spc="-5" dirty="0">
                <a:solidFill>
                  <a:srgbClr val="0164A3"/>
                </a:solidFill>
                <a:latin typeface="Arial"/>
                <a:cs typeface="Arial"/>
              </a:rPr>
              <a:t>&lt;90%</a:t>
            </a:r>
            <a:r>
              <a:rPr sz="1300" spc="-15" dirty="0">
                <a:solidFill>
                  <a:srgbClr val="0164A3"/>
                </a:solidFill>
                <a:latin typeface="Arial"/>
                <a:cs typeface="Arial"/>
              </a:rPr>
              <a:t> </a:t>
            </a:r>
            <a:r>
              <a:rPr sz="1300" spc="-5" dirty="0">
                <a:solidFill>
                  <a:srgbClr val="0164A3"/>
                </a:solidFill>
                <a:latin typeface="Arial"/>
                <a:cs typeface="Arial"/>
              </a:rPr>
              <a:t>or</a:t>
            </a:r>
            <a:r>
              <a:rPr sz="1300" spc="-15" dirty="0">
                <a:solidFill>
                  <a:srgbClr val="0164A3"/>
                </a:solidFill>
                <a:latin typeface="Arial"/>
                <a:cs typeface="Arial"/>
              </a:rPr>
              <a:t> </a:t>
            </a:r>
            <a:r>
              <a:rPr sz="1300" spc="-5" dirty="0">
                <a:solidFill>
                  <a:srgbClr val="0164A3"/>
                </a:solidFill>
                <a:latin typeface="Arial"/>
                <a:cs typeface="Arial"/>
              </a:rPr>
              <a:t>increased</a:t>
            </a:r>
            <a:r>
              <a:rPr sz="1300" dirty="0">
                <a:solidFill>
                  <a:srgbClr val="0164A3"/>
                </a:solidFill>
                <a:latin typeface="Arial"/>
                <a:cs typeface="Arial"/>
              </a:rPr>
              <a:t> </a:t>
            </a:r>
            <a:r>
              <a:rPr sz="1300" spc="-5" dirty="0">
                <a:solidFill>
                  <a:srgbClr val="0164A3"/>
                </a:solidFill>
                <a:latin typeface="Arial"/>
                <a:cs typeface="Arial"/>
              </a:rPr>
              <a:t>O2</a:t>
            </a:r>
            <a:r>
              <a:rPr sz="1300" spc="-20" dirty="0">
                <a:solidFill>
                  <a:srgbClr val="0164A3"/>
                </a:solidFill>
                <a:latin typeface="Arial"/>
                <a:cs typeface="Arial"/>
              </a:rPr>
              <a:t> </a:t>
            </a:r>
            <a:r>
              <a:rPr sz="1300" spc="-5" dirty="0">
                <a:solidFill>
                  <a:srgbClr val="0164A3"/>
                </a:solidFill>
                <a:latin typeface="Arial"/>
                <a:cs typeface="Arial"/>
              </a:rPr>
              <a:t>needs</a:t>
            </a:r>
            <a:r>
              <a:rPr sz="1300" spc="-20" dirty="0">
                <a:solidFill>
                  <a:srgbClr val="0164A3"/>
                </a:solidFill>
                <a:latin typeface="Arial"/>
                <a:cs typeface="Arial"/>
              </a:rPr>
              <a:t> </a:t>
            </a:r>
            <a:r>
              <a:rPr sz="1300" spc="-5" dirty="0">
                <a:solidFill>
                  <a:srgbClr val="0164A3"/>
                </a:solidFill>
                <a:latin typeface="Arial"/>
                <a:cs typeface="Arial"/>
              </a:rPr>
              <a:t>above</a:t>
            </a:r>
            <a:r>
              <a:rPr sz="1300" spc="-20" dirty="0">
                <a:solidFill>
                  <a:srgbClr val="0164A3"/>
                </a:solidFill>
                <a:latin typeface="Arial"/>
                <a:cs typeface="Arial"/>
              </a:rPr>
              <a:t> </a:t>
            </a:r>
            <a:r>
              <a:rPr sz="1300" dirty="0">
                <a:solidFill>
                  <a:srgbClr val="0164A3"/>
                </a:solidFill>
                <a:latin typeface="Arial"/>
                <a:cs typeface="Arial"/>
              </a:rPr>
              <a:t>6</a:t>
            </a:r>
            <a:r>
              <a:rPr sz="1300" spc="-10" dirty="0">
                <a:solidFill>
                  <a:srgbClr val="0164A3"/>
                </a:solidFill>
                <a:latin typeface="Arial"/>
                <a:cs typeface="Arial"/>
              </a:rPr>
              <a:t> </a:t>
            </a:r>
            <a:r>
              <a:rPr sz="1300" spc="-5" dirty="0">
                <a:solidFill>
                  <a:srgbClr val="0164A3"/>
                </a:solidFill>
                <a:latin typeface="Arial"/>
                <a:cs typeface="Arial"/>
              </a:rPr>
              <a:t>liters.</a:t>
            </a:r>
            <a:endParaRPr sz="1300" dirty="0">
              <a:latin typeface="Arial"/>
              <a:cs typeface="Arial"/>
            </a:endParaRPr>
          </a:p>
          <a:p>
            <a:pPr marL="246379" indent="-234315">
              <a:lnSpc>
                <a:spcPct val="100000"/>
              </a:lnSpc>
              <a:spcBef>
                <a:spcPts val="285"/>
              </a:spcBef>
              <a:buChar char="•"/>
              <a:tabLst>
                <a:tab pos="246379" algn="l"/>
                <a:tab pos="247015" algn="l"/>
              </a:tabLst>
            </a:pPr>
            <a:r>
              <a:rPr sz="1300" spc="-5" dirty="0">
                <a:solidFill>
                  <a:srgbClr val="0164A3"/>
                </a:solidFill>
                <a:latin typeface="Arial"/>
                <a:cs typeface="Arial"/>
              </a:rPr>
              <a:t>Change</a:t>
            </a:r>
            <a:r>
              <a:rPr sz="1300" spc="-35" dirty="0">
                <a:solidFill>
                  <a:srgbClr val="0164A3"/>
                </a:solidFill>
                <a:latin typeface="Arial"/>
                <a:cs typeface="Arial"/>
              </a:rPr>
              <a:t> </a:t>
            </a:r>
            <a:r>
              <a:rPr sz="1300" spc="-5" dirty="0">
                <a:solidFill>
                  <a:srgbClr val="0164A3"/>
                </a:solidFill>
                <a:latin typeface="Arial"/>
                <a:cs typeface="Arial"/>
              </a:rPr>
              <a:t>in</a:t>
            </a:r>
            <a:r>
              <a:rPr sz="1300" spc="-25" dirty="0">
                <a:solidFill>
                  <a:srgbClr val="0164A3"/>
                </a:solidFill>
                <a:latin typeface="Arial"/>
                <a:cs typeface="Arial"/>
              </a:rPr>
              <a:t> </a:t>
            </a:r>
            <a:r>
              <a:rPr sz="1300" spc="-5" dirty="0">
                <a:solidFill>
                  <a:srgbClr val="0164A3"/>
                </a:solidFill>
                <a:latin typeface="Arial"/>
                <a:cs typeface="Arial"/>
              </a:rPr>
              <a:t>breathing</a:t>
            </a:r>
            <a:r>
              <a:rPr sz="1300" spc="-35" dirty="0">
                <a:solidFill>
                  <a:srgbClr val="0164A3"/>
                </a:solidFill>
                <a:latin typeface="Arial"/>
                <a:cs typeface="Arial"/>
              </a:rPr>
              <a:t> </a:t>
            </a:r>
            <a:r>
              <a:rPr sz="1300" spc="-5" dirty="0">
                <a:solidFill>
                  <a:srgbClr val="0164A3"/>
                </a:solidFill>
                <a:latin typeface="Arial"/>
                <a:cs typeface="Arial"/>
              </a:rPr>
              <a:t>pattern.</a:t>
            </a:r>
            <a:endParaRPr sz="1300" dirty="0">
              <a:latin typeface="Arial"/>
              <a:cs typeface="Arial"/>
            </a:endParaRPr>
          </a:p>
          <a:p>
            <a:pPr marL="246379" indent="-234315">
              <a:lnSpc>
                <a:spcPct val="100000"/>
              </a:lnSpc>
              <a:spcBef>
                <a:spcPts val="290"/>
              </a:spcBef>
              <a:buChar char="•"/>
              <a:tabLst>
                <a:tab pos="246379" algn="l"/>
                <a:tab pos="247015" algn="l"/>
              </a:tabLst>
            </a:pPr>
            <a:r>
              <a:rPr sz="1300" spc="-5" dirty="0">
                <a:solidFill>
                  <a:srgbClr val="0164A3"/>
                </a:solidFill>
                <a:latin typeface="Arial"/>
                <a:cs typeface="Arial"/>
              </a:rPr>
              <a:t>New</a:t>
            </a:r>
            <a:r>
              <a:rPr sz="1300" spc="-25" dirty="0">
                <a:solidFill>
                  <a:srgbClr val="0164A3"/>
                </a:solidFill>
                <a:latin typeface="Arial"/>
                <a:cs typeface="Arial"/>
              </a:rPr>
              <a:t> </a:t>
            </a:r>
            <a:r>
              <a:rPr sz="1300" spc="-5" dirty="0">
                <a:solidFill>
                  <a:srgbClr val="0164A3"/>
                </a:solidFill>
                <a:latin typeface="Arial"/>
                <a:cs typeface="Arial"/>
              </a:rPr>
              <a:t>onset</a:t>
            </a:r>
            <a:r>
              <a:rPr sz="1300" spc="-20" dirty="0">
                <a:solidFill>
                  <a:srgbClr val="0164A3"/>
                </a:solidFill>
                <a:latin typeface="Arial"/>
                <a:cs typeface="Arial"/>
              </a:rPr>
              <a:t> </a:t>
            </a:r>
            <a:r>
              <a:rPr sz="1300" spc="-5" dirty="0">
                <a:solidFill>
                  <a:srgbClr val="0164A3"/>
                </a:solidFill>
                <a:latin typeface="Arial"/>
                <a:cs typeface="Arial"/>
              </a:rPr>
              <a:t>of</a:t>
            </a:r>
            <a:r>
              <a:rPr sz="1300" spc="-20" dirty="0">
                <a:solidFill>
                  <a:srgbClr val="0164A3"/>
                </a:solidFill>
                <a:latin typeface="Arial"/>
                <a:cs typeface="Arial"/>
              </a:rPr>
              <a:t> </a:t>
            </a:r>
            <a:r>
              <a:rPr sz="1300" spc="-5" dirty="0">
                <a:solidFill>
                  <a:srgbClr val="0164A3"/>
                </a:solidFill>
                <a:latin typeface="Arial"/>
                <a:cs typeface="Arial"/>
              </a:rPr>
              <a:t>chest</a:t>
            </a:r>
            <a:r>
              <a:rPr sz="1300" spc="-20" dirty="0">
                <a:solidFill>
                  <a:srgbClr val="0164A3"/>
                </a:solidFill>
                <a:latin typeface="Arial"/>
                <a:cs typeface="Arial"/>
              </a:rPr>
              <a:t> </a:t>
            </a:r>
            <a:r>
              <a:rPr sz="1300" spc="-5" dirty="0">
                <a:solidFill>
                  <a:srgbClr val="0164A3"/>
                </a:solidFill>
                <a:latin typeface="Arial"/>
                <a:cs typeface="Arial"/>
              </a:rPr>
              <a:t>pain.</a:t>
            </a:r>
            <a:endParaRPr sz="1300" dirty="0">
              <a:latin typeface="Arial"/>
              <a:cs typeface="Arial"/>
            </a:endParaRPr>
          </a:p>
          <a:p>
            <a:pPr marL="246379" indent="-234315">
              <a:lnSpc>
                <a:spcPct val="100000"/>
              </a:lnSpc>
              <a:spcBef>
                <a:spcPts val="285"/>
              </a:spcBef>
              <a:buChar char="•"/>
              <a:tabLst>
                <a:tab pos="246379" algn="l"/>
                <a:tab pos="247015" algn="l"/>
              </a:tabLst>
            </a:pPr>
            <a:r>
              <a:rPr sz="1300" spc="-5" dirty="0">
                <a:solidFill>
                  <a:srgbClr val="0164A3"/>
                </a:solidFill>
                <a:latin typeface="Arial"/>
                <a:cs typeface="Arial"/>
              </a:rPr>
              <a:t>Chest</a:t>
            </a:r>
            <a:r>
              <a:rPr sz="1300" spc="-15" dirty="0">
                <a:solidFill>
                  <a:srgbClr val="0164A3"/>
                </a:solidFill>
                <a:latin typeface="Arial"/>
                <a:cs typeface="Arial"/>
              </a:rPr>
              <a:t> </a:t>
            </a:r>
            <a:r>
              <a:rPr sz="1300" spc="-5" dirty="0">
                <a:solidFill>
                  <a:srgbClr val="0164A3"/>
                </a:solidFill>
                <a:latin typeface="Arial"/>
                <a:cs typeface="Arial"/>
              </a:rPr>
              <a:t>pain</a:t>
            </a:r>
            <a:r>
              <a:rPr sz="1300" spc="-25" dirty="0">
                <a:solidFill>
                  <a:srgbClr val="0164A3"/>
                </a:solidFill>
                <a:latin typeface="Arial"/>
                <a:cs typeface="Arial"/>
              </a:rPr>
              <a:t> </a:t>
            </a:r>
            <a:r>
              <a:rPr sz="1300" spc="-5" dirty="0">
                <a:solidFill>
                  <a:srgbClr val="0164A3"/>
                </a:solidFill>
                <a:latin typeface="Arial"/>
                <a:cs typeface="Arial"/>
              </a:rPr>
              <a:t>unrelieved</a:t>
            </a:r>
            <a:r>
              <a:rPr sz="1300" spc="-25" dirty="0">
                <a:solidFill>
                  <a:srgbClr val="0164A3"/>
                </a:solidFill>
                <a:latin typeface="Arial"/>
                <a:cs typeface="Arial"/>
              </a:rPr>
              <a:t> </a:t>
            </a:r>
            <a:r>
              <a:rPr sz="1300" spc="-5" dirty="0">
                <a:solidFill>
                  <a:srgbClr val="0164A3"/>
                </a:solidFill>
                <a:latin typeface="Arial"/>
                <a:cs typeface="Arial"/>
              </a:rPr>
              <a:t>after</a:t>
            </a:r>
            <a:r>
              <a:rPr sz="1300" spc="-10" dirty="0">
                <a:solidFill>
                  <a:srgbClr val="0164A3"/>
                </a:solidFill>
                <a:latin typeface="Arial"/>
                <a:cs typeface="Arial"/>
              </a:rPr>
              <a:t> </a:t>
            </a:r>
            <a:r>
              <a:rPr sz="1300" spc="-5" dirty="0">
                <a:solidFill>
                  <a:srgbClr val="0164A3"/>
                </a:solidFill>
                <a:latin typeface="Arial"/>
                <a:cs typeface="Arial"/>
              </a:rPr>
              <a:t>initiation</a:t>
            </a:r>
            <a:r>
              <a:rPr sz="1300" spc="-25" dirty="0">
                <a:solidFill>
                  <a:srgbClr val="0164A3"/>
                </a:solidFill>
                <a:latin typeface="Arial"/>
                <a:cs typeface="Arial"/>
              </a:rPr>
              <a:t> </a:t>
            </a:r>
            <a:r>
              <a:rPr sz="1300" spc="-5" dirty="0">
                <a:solidFill>
                  <a:srgbClr val="0164A3"/>
                </a:solidFill>
                <a:latin typeface="Arial"/>
                <a:cs typeface="Arial"/>
              </a:rPr>
              <a:t>of</a:t>
            </a:r>
            <a:r>
              <a:rPr sz="1300" spc="-10" dirty="0">
                <a:solidFill>
                  <a:srgbClr val="0164A3"/>
                </a:solidFill>
                <a:latin typeface="Arial"/>
                <a:cs typeface="Arial"/>
              </a:rPr>
              <a:t> </a:t>
            </a:r>
            <a:r>
              <a:rPr sz="1300" dirty="0">
                <a:solidFill>
                  <a:srgbClr val="0164A3"/>
                </a:solidFill>
                <a:latin typeface="Arial"/>
                <a:cs typeface="Arial"/>
              </a:rPr>
              <a:t>treatment.</a:t>
            </a:r>
            <a:endParaRPr sz="1300" dirty="0">
              <a:latin typeface="Arial"/>
              <a:cs typeface="Arial"/>
            </a:endParaRPr>
          </a:p>
          <a:p>
            <a:pPr marL="246379" indent="-234315">
              <a:lnSpc>
                <a:spcPct val="100000"/>
              </a:lnSpc>
              <a:spcBef>
                <a:spcPts val="290"/>
              </a:spcBef>
              <a:buChar char="•"/>
              <a:tabLst>
                <a:tab pos="246379" algn="l"/>
                <a:tab pos="247015" algn="l"/>
              </a:tabLst>
            </a:pPr>
            <a:r>
              <a:rPr sz="1300" spc="-5" dirty="0">
                <a:solidFill>
                  <a:srgbClr val="0164A3"/>
                </a:solidFill>
                <a:latin typeface="Arial"/>
                <a:cs typeface="Arial"/>
              </a:rPr>
              <a:t>Acute</a:t>
            </a:r>
            <a:r>
              <a:rPr sz="1300" spc="-20" dirty="0">
                <a:solidFill>
                  <a:srgbClr val="0164A3"/>
                </a:solidFill>
                <a:latin typeface="Arial"/>
                <a:cs typeface="Arial"/>
              </a:rPr>
              <a:t> </a:t>
            </a:r>
            <a:r>
              <a:rPr sz="1300" spc="-5" dirty="0">
                <a:solidFill>
                  <a:srgbClr val="0164A3"/>
                </a:solidFill>
                <a:latin typeface="Arial"/>
                <a:cs typeface="Arial"/>
              </a:rPr>
              <a:t>change</a:t>
            </a:r>
            <a:r>
              <a:rPr sz="1300" spc="-30" dirty="0">
                <a:solidFill>
                  <a:srgbClr val="0164A3"/>
                </a:solidFill>
                <a:latin typeface="Arial"/>
                <a:cs typeface="Arial"/>
              </a:rPr>
              <a:t> </a:t>
            </a:r>
            <a:r>
              <a:rPr sz="1300" spc="-5" dirty="0">
                <a:solidFill>
                  <a:srgbClr val="0164A3"/>
                </a:solidFill>
                <a:latin typeface="Arial"/>
                <a:cs typeface="Arial"/>
              </a:rPr>
              <a:t>in</a:t>
            </a:r>
            <a:r>
              <a:rPr sz="1300" spc="-20" dirty="0">
                <a:solidFill>
                  <a:srgbClr val="0164A3"/>
                </a:solidFill>
                <a:latin typeface="Arial"/>
                <a:cs typeface="Arial"/>
              </a:rPr>
              <a:t> </a:t>
            </a:r>
            <a:r>
              <a:rPr sz="1300" spc="-5" dirty="0">
                <a:solidFill>
                  <a:srgbClr val="0164A3"/>
                </a:solidFill>
                <a:latin typeface="Arial"/>
                <a:cs typeface="Arial"/>
              </a:rPr>
              <a:t>level</a:t>
            </a:r>
            <a:r>
              <a:rPr sz="1300" spc="-15" dirty="0">
                <a:solidFill>
                  <a:srgbClr val="0164A3"/>
                </a:solidFill>
                <a:latin typeface="Arial"/>
                <a:cs typeface="Arial"/>
              </a:rPr>
              <a:t> </a:t>
            </a:r>
            <a:r>
              <a:rPr sz="1300" spc="-5" dirty="0">
                <a:solidFill>
                  <a:srgbClr val="0164A3"/>
                </a:solidFill>
                <a:latin typeface="Arial"/>
                <a:cs typeface="Arial"/>
              </a:rPr>
              <a:t>of</a:t>
            </a:r>
            <a:r>
              <a:rPr sz="1300" spc="-20" dirty="0">
                <a:solidFill>
                  <a:srgbClr val="0164A3"/>
                </a:solidFill>
                <a:latin typeface="Arial"/>
                <a:cs typeface="Arial"/>
              </a:rPr>
              <a:t> </a:t>
            </a:r>
            <a:r>
              <a:rPr sz="1300" spc="-5" dirty="0">
                <a:solidFill>
                  <a:srgbClr val="0164A3"/>
                </a:solidFill>
                <a:latin typeface="Arial"/>
                <a:cs typeface="Arial"/>
              </a:rPr>
              <a:t>consciousness</a:t>
            </a:r>
            <a:r>
              <a:rPr sz="1300" spc="-5" dirty="0" smtClean="0">
                <a:solidFill>
                  <a:srgbClr val="0164A3"/>
                </a:solidFill>
                <a:latin typeface="Arial"/>
                <a:cs typeface="Arial"/>
              </a:rPr>
              <a:t>.</a:t>
            </a:r>
            <a:endParaRPr lang="en-US" sz="1300" spc="-5" dirty="0" smtClean="0">
              <a:solidFill>
                <a:srgbClr val="0164A3"/>
              </a:solidFill>
              <a:latin typeface="Arial"/>
              <a:cs typeface="Arial"/>
            </a:endParaRPr>
          </a:p>
          <a:p>
            <a:pPr marL="246379" indent="-234315">
              <a:lnSpc>
                <a:spcPct val="100000"/>
              </a:lnSpc>
              <a:spcBef>
                <a:spcPts val="290"/>
              </a:spcBef>
              <a:buChar char="•"/>
              <a:tabLst>
                <a:tab pos="246379" algn="l"/>
                <a:tab pos="247015" algn="l"/>
              </a:tabLst>
            </a:pPr>
            <a:r>
              <a:rPr lang="en-US" sz="1300" spc="-5" dirty="0" smtClean="0">
                <a:solidFill>
                  <a:srgbClr val="0070C0"/>
                </a:solidFill>
                <a:latin typeface="Arial"/>
                <a:cs typeface="Arial"/>
              </a:rPr>
              <a:t>New signs of stroke: New-onset balance difficulties, eye/vision changes, facial droop, arm/leg weakness, speech changes.  </a:t>
            </a:r>
            <a:endParaRPr lang="en-US" sz="1300" spc="-5" dirty="0">
              <a:solidFill>
                <a:srgbClr val="0070C0"/>
              </a:solidFill>
              <a:latin typeface="Arial"/>
              <a:cs typeface="Arial"/>
            </a:endParaRPr>
          </a:p>
          <a:p>
            <a:pPr marL="703579" lvl="1" indent="-234315">
              <a:spcBef>
                <a:spcPts val="290"/>
              </a:spcBef>
              <a:buChar char="•"/>
              <a:tabLst>
                <a:tab pos="246379" algn="l"/>
                <a:tab pos="247015" algn="l"/>
              </a:tabLst>
            </a:pPr>
            <a:r>
              <a:rPr lang="en-US" sz="1100" dirty="0" smtClean="0">
                <a:solidFill>
                  <a:srgbClr val="0070C0"/>
                </a:solidFill>
                <a:latin typeface="Arial" panose="020B0604020202020204" pitchFamily="34" charset="0"/>
                <a:cs typeface="Arial" panose="020B0604020202020204" pitchFamily="34" charset="0"/>
              </a:rPr>
              <a:t>Staff </a:t>
            </a:r>
            <a:r>
              <a:rPr lang="en-US" sz="1100" dirty="0">
                <a:solidFill>
                  <a:srgbClr val="0070C0"/>
                </a:solidFill>
                <a:latin typeface="Arial" panose="020B0604020202020204" pitchFamily="34" charset="0"/>
                <a:cs typeface="Arial" panose="020B0604020202020204" pitchFamily="34" charset="0"/>
              </a:rPr>
              <a:t>may directly initiate a stroke alert if signs of stroke are present </a:t>
            </a:r>
            <a:endParaRPr sz="1100" dirty="0">
              <a:solidFill>
                <a:srgbClr val="0070C0"/>
              </a:solidFill>
              <a:latin typeface="Arial"/>
              <a:cs typeface="Arial"/>
            </a:endParaRPr>
          </a:p>
          <a:p>
            <a:pPr marL="246379" indent="-234315">
              <a:lnSpc>
                <a:spcPct val="100000"/>
              </a:lnSpc>
              <a:spcBef>
                <a:spcPts val="290"/>
              </a:spcBef>
              <a:buChar char="•"/>
              <a:tabLst>
                <a:tab pos="246379" algn="l"/>
                <a:tab pos="247015" algn="l"/>
              </a:tabLst>
            </a:pPr>
            <a:r>
              <a:rPr sz="1300" spc="-5" dirty="0">
                <a:solidFill>
                  <a:srgbClr val="0164A3"/>
                </a:solidFill>
                <a:latin typeface="Arial"/>
                <a:cs typeface="Arial"/>
              </a:rPr>
              <a:t>Patient</a:t>
            </a:r>
            <a:r>
              <a:rPr sz="1300" spc="-15" dirty="0">
                <a:solidFill>
                  <a:srgbClr val="0164A3"/>
                </a:solidFill>
                <a:latin typeface="Arial"/>
                <a:cs typeface="Arial"/>
              </a:rPr>
              <a:t> </a:t>
            </a:r>
            <a:r>
              <a:rPr sz="1300" spc="-5" dirty="0">
                <a:solidFill>
                  <a:srgbClr val="0164A3"/>
                </a:solidFill>
                <a:latin typeface="Arial"/>
                <a:cs typeface="Arial"/>
              </a:rPr>
              <a:t>requires</a:t>
            </a:r>
            <a:r>
              <a:rPr sz="1300" spc="-25" dirty="0">
                <a:solidFill>
                  <a:srgbClr val="0164A3"/>
                </a:solidFill>
                <a:latin typeface="Arial"/>
                <a:cs typeface="Arial"/>
              </a:rPr>
              <a:t> </a:t>
            </a:r>
            <a:r>
              <a:rPr sz="1300" spc="-5" dirty="0">
                <a:solidFill>
                  <a:srgbClr val="0164A3"/>
                </a:solidFill>
                <a:latin typeface="Arial"/>
                <a:cs typeface="Arial"/>
              </a:rPr>
              <a:t>an</a:t>
            </a:r>
            <a:r>
              <a:rPr sz="1300" spc="-10" dirty="0">
                <a:solidFill>
                  <a:srgbClr val="0164A3"/>
                </a:solidFill>
                <a:latin typeface="Arial"/>
                <a:cs typeface="Arial"/>
              </a:rPr>
              <a:t> </a:t>
            </a:r>
            <a:r>
              <a:rPr sz="1300" spc="-5" dirty="0">
                <a:solidFill>
                  <a:srgbClr val="0164A3"/>
                </a:solidFill>
                <a:latin typeface="Arial"/>
                <a:cs typeface="Arial"/>
              </a:rPr>
              <a:t>emergent</a:t>
            </a:r>
            <a:r>
              <a:rPr sz="1300" spc="-25" dirty="0">
                <a:solidFill>
                  <a:srgbClr val="0164A3"/>
                </a:solidFill>
                <a:latin typeface="Arial"/>
                <a:cs typeface="Arial"/>
              </a:rPr>
              <a:t> </a:t>
            </a:r>
            <a:r>
              <a:rPr sz="1300" dirty="0">
                <a:solidFill>
                  <a:srgbClr val="0164A3"/>
                </a:solidFill>
                <a:latin typeface="Arial"/>
                <a:cs typeface="Arial"/>
              </a:rPr>
              <a:t>transfer</a:t>
            </a:r>
            <a:r>
              <a:rPr sz="1300" spc="-15" dirty="0">
                <a:solidFill>
                  <a:srgbClr val="0164A3"/>
                </a:solidFill>
                <a:latin typeface="Arial"/>
                <a:cs typeface="Arial"/>
              </a:rPr>
              <a:t> </a:t>
            </a:r>
            <a:r>
              <a:rPr sz="1300" dirty="0">
                <a:solidFill>
                  <a:srgbClr val="0164A3"/>
                </a:solidFill>
                <a:latin typeface="Arial"/>
                <a:cs typeface="Arial"/>
              </a:rPr>
              <a:t>to</a:t>
            </a:r>
            <a:r>
              <a:rPr sz="1300" spc="-5" dirty="0">
                <a:solidFill>
                  <a:srgbClr val="0164A3"/>
                </a:solidFill>
                <a:latin typeface="Arial"/>
                <a:cs typeface="Arial"/>
              </a:rPr>
              <a:t> </a:t>
            </a:r>
            <a:r>
              <a:rPr sz="1300" dirty="0">
                <a:solidFill>
                  <a:srgbClr val="0164A3"/>
                </a:solidFill>
                <a:latin typeface="Arial"/>
                <a:cs typeface="Arial"/>
              </a:rPr>
              <a:t>a</a:t>
            </a:r>
            <a:r>
              <a:rPr sz="1300" spc="-10" dirty="0">
                <a:solidFill>
                  <a:srgbClr val="0164A3"/>
                </a:solidFill>
                <a:latin typeface="Arial"/>
                <a:cs typeface="Arial"/>
              </a:rPr>
              <a:t> </a:t>
            </a:r>
            <a:r>
              <a:rPr sz="1300" spc="-5" dirty="0">
                <a:solidFill>
                  <a:srgbClr val="0164A3"/>
                </a:solidFill>
                <a:latin typeface="Arial"/>
                <a:cs typeface="Arial"/>
              </a:rPr>
              <a:t>higher</a:t>
            </a:r>
            <a:r>
              <a:rPr sz="1300" spc="-25" dirty="0">
                <a:solidFill>
                  <a:srgbClr val="0164A3"/>
                </a:solidFill>
                <a:latin typeface="Arial"/>
                <a:cs typeface="Arial"/>
              </a:rPr>
              <a:t> </a:t>
            </a:r>
            <a:r>
              <a:rPr sz="1300" spc="-5" dirty="0">
                <a:solidFill>
                  <a:srgbClr val="0164A3"/>
                </a:solidFill>
                <a:latin typeface="Arial"/>
                <a:cs typeface="Arial"/>
              </a:rPr>
              <a:t>level</a:t>
            </a:r>
            <a:r>
              <a:rPr sz="1300" spc="-10" dirty="0">
                <a:solidFill>
                  <a:srgbClr val="0164A3"/>
                </a:solidFill>
                <a:latin typeface="Arial"/>
                <a:cs typeface="Arial"/>
              </a:rPr>
              <a:t> </a:t>
            </a:r>
            <a:r>
              <a:rPr sz="1300" spc="-5" dirty="0">
                <a:solidFill>
                  <a:srgbClr val="0164A3"/>
                </a:solidFill>
                <a:latin typeface="Arial"/>
                <a:cs typeface="Arial"/>
              </a:rPr>
              <a:t>of care.</a:t>
            </a:r>
            <a:endParaRPr sz="1300" dirty="0">
              <a:latin typeface="Arial"/>
              <a:cs typeface="Arial"/>
            </a:endParaRPr>
          </a:p>
          <a:p>
            <a:pPr marL="246379" indent="-234315">
              <a:lnSpc>
                <a:spcPct val="100000"/>
              </a:lnSpc>
              <a:spcBef>
                <a:spcPts val="285"/>
              </a:spcBef>
              <a:buChar char="•"/>
              <a:tabLst>
                <a:tab pos="246379" algn="l"/>
                <a:tab pos="247015" algn="l"/>
              </a:tabLst>
            </a:pPr>
            <a:r>
              <a:rPr sz="1300" spc="-5" dirty="0">
                <a:solidFill>
                  <a:srgbClr val="0164A3"/>
                </a:solidFill>
                <a:latin typeface="Arial"/>
                <a:cs typeface="Arial"/>
              </a:rPr>
              <a:t>Primary</a:t>
            </a:r>
            <a:r>
              <a:rPr sz="1300" spc="-15" dirty="0">
                <a:solidFill>
                  <a:srgbClr val="0164A3"/>
                </a:solidFill>
                <a:latin typeface="Arial"/>
                <a:cs typeface="Arial"/>
              </a:rPr>
              <a:t> </a:t>
            </a:r>
            <a:r>
              <a:rPr sz="1300" spc="-5" dirty="0">
                <a:solidFill>
                  <a:srgbClr val="0164A3"/>
                </a:solidFill>
                <a:latin typeface="Arial"/>
                <a:cs typeface="Arial"/>
              </a:rPr>
              <a:t>Provider</a:t>
            </a:r>
            <a:r>
              <a:rPr sz="1300" spc="-10" dirty="0">
                <a:solidFill>
                  <a:srgbClr val="0164A3"/>
                </a:solidFill>
                <a:latin typeface="Arial"/>
                <a:cs typeface="Arial"/>
              </a:rPr>
              <a:t> </a:t>
            </a:r>
            <a:r>
              <a:rPr sz="1300" spc="-5" dirty="0">
                <a:solidFill>
                  <a:srgbClr val="0164A3"/>
                </a:solidFill>
                <a:latin typeface="Arial"/>
                <a:cs typeface="Arial"/>
              </a:rPr>
              <a:t>not</a:t>
            </a:r>
            <a:r>
              <a:rPr sz="1300" spc="-10" dirty="0">
                <a:solidFill>
                  <a:srgbClr val="0164A3"/>
                </a:solidFill>
                <a:latin typeface="Arial"/>
                <a:cs typeface="Arial"/>
              </a:rPr>
              <a:t> </a:t>
            </a:r>
            <a:r>
              <a:rPr sz="1300" spc="-5" dirty="0">
                <a:solidFill>
                  <a:srgbClr val="0164A3"/>
                </a:solidFill>
                <a:latin typeface="Arial"/>
                <a:cs typeface="Arial"/>
              </a:rPr>
              <a:t>available</a:t>
            </a:r>
            <a:r>
              <a:rPr sz="1300" dirty="0">
                <a:solidFill>
                  <a:srgbClr val="0164A3"/>
                </a:solidFill>
                <a:latin typeface="Arial"/>
                <a:cs typeface="Arial"/>
              </a:rPr>
              <a:t> </a:t>
            </a:r>
            <a:r>
              <a:rPr sz="1300" spc="-5" dirty="0">
                <a:solidFill>
                  <a:srgbClr val="0164A3"/>
                </a:solidFill>
                <a:latin typeface="Arial"/>
                <a:cs typeface="Arial"/>
              </a:rPr>
              <a:t>to</a:t>
            </a:r>
            <a:r>
              <a:rPr sz="1300" spc="-20" dirty="0">
                <a:solidFill>
                  <a:srgbClr val="0164A3"/>
                </a:solidFill>
                <a:latin typeface="Arial"/>
                <a:cs typeface="Arial"/>
              </a:rPr>
              <a:t> </a:t>
            </a:r>
            <a:r>
              <a:rPr sz="1300" spc="-5" dirty="0">
                <a:solidFill>
                  <a:srgbClr val="0164A3"/>
                </a:solidFill>
                <a:latin typeface="Arial"/>
                <a:cs typeface="Arial"/>
              </a:rPr>
              <a:t>provide</a:t>
            </a:r>
            <a:r>
              <a:rPr sz="1300" spc="-15" dirty="0">
                <a:solidFill>
                  <a:srgbClr val="0164A3"/>
                </a:solidFill>
                <a:latin typeface="Arial"/>
                <a:cs typeface="Arial"/>
              </a:rPr>
              <a:t> </a:t>
            </a:r>
            <a:r>
              <a:rPr sz="1300" spc="-5" dirty="0">
                <a:solidFill>
                  <a:srgbClr val="0164A3"/>
                </a:solidFill>
                <a:latin typeface="Arial"/>
                <a:cs typeface="Arial"/>
              </a:rPr>
              <a:t>prompt</a:t>
            </a:r>
            <a:r>
              <a:rPr sz="1300" spc="-15" dirty="0">
                <a:solidFill>
                  <a:srgbClr val="0164A3"/>
                </a:solidFill>
                <a:latin typeface="Arial"/>
                <a:cs typeface="Arial"/>
              </a:rPr>
              <a:t> </a:t>
            </a:r>
            <a:r>
              <a:rPr sz="1300" spc="-5" dirty="0">
                <a:solidFill>
                  <a:srgbClr val="0164A3"/>
                </a:solidFill>
                <a:latin typeface="Arial"/>
                <a:cs typeface="Arial"/>
              </a:rPr>
              <a:t>assistance</a:t>
            </a:r>
            <a:r>
              <a:rPr sz="1300" spc="-10" dirty="0">
                <a:solidFill>
                  <a:srgbClr val="0164A3"/>
                </a:solidFill>
                <a:latin typeface="Arial"/>
                <a:cs typeface="Arial"/>
              </a:rPr>
              <a:t> </a:t>
            </a:r>
            <a:r>
              <a:rPr sz="1300" spc="-5" dirty="0">
                <a:solidFill>
                  <a:srgbClr val="0164A3"/>
                </a:solidFill>
                <a:latin typeface="Arial"/>
                <a:cs typeface="Arial"/>
              </a:rPr>
              <a:t>in</a:t>
            </a:r>
            <a:r>
              <a:rPr sz="1300" spc="-15" dirty="0">
                <a:solidFill>
                  <a:srgbClr val="0164A3"/>
                </a:solidFill>
                <a:latin typeface="Arial"/>
                <a:cs typeface="Arial"/>
              </a:rPr>
              <a:t> </a:t>
            </a:r>
            <a:r>
              <a:rPr sz="1300" spc="-5" dirty="0">
                <a:solidFill>
                  <a:srgbClr val="0164A3"/>
                </a:solidFill>
                <a:latin typeface="Arial"/>
                <a:cs typeface="Arial"/>
              </a:rPr>
              <a:t>an</a:t>
            </a:r>
            <a:r>
              <a:rPr sz="1300" spc="-10" dirty="0">
                <a:solidFill>
                  <a:srgbClr val="0164A3"/>
                </a:solidFill>
                <a:latin typeface="Arial"/>
                <a:cs typeface="Arial"/>
              </a:rPr>
              <a:t> </a:t>
            </a:r>
            <a:r>
              <a:rPr sz="1300" spc="-5" dirty="0">
                <a:solidFill>
                  <a:srgbClr val="0164A3"/>
                </a:solidFill>
                <a:latin typeface="Arial"/>
                <a:cs typeface="Arial"/>
              </a:rPr>
              <a:t>acute</a:t>
            </a:r>
            <a:r>
              <a:rPr sz="1300" spc="-10" dirty="0">
                <a:solidFill>
                  <a:srgbClr val="0164A3"/>
                </a:solidFill>
                <a:latin typeface="Arial"/>
                <a:cs typeface="Arial"/>
              </a:rPr>
              <a:t> </a:t>
            </a:r>
            <a:r>
              <a:rPr sz="1300" spc="-5" dirty="0">
                <a:solidFill>
                  <a:srgbClr val="0164A3"/>
                </a:solidFill>
                <a:latin typeface="Arial"/>
                <a:cs typeface="Arial"/>
              </a:rPr>
              <a:t>situation.</a:t>
            </a:r>
            <a:endParaRPr sz="1300" dirty="0">
              <a:latin typeface="Arial"/>
              <a:cs typeface="Arial"/>
            </a:endParaRPr>
          </a:p>
          <a:p>
            <a:pPr marL="246379" indent="-234315">
              <a:lnSpc>
                <a:spcPct val="100000"/>
              </a:lnSpc>
              <a:spcBef>
                <a:spcPts val="290"/>
              </a:spcBef>
              <a:buChar char="•"/>
              <a:tabLst>
                <a:tab pos="246379" algn="l"/>
                <a:tab pos="247015" algn="l"/>
              </a:tabLst>
            </a:pPr>
            <a:r>
              <a:rPr sz="1300" spc="-5" dirty="0">
                <a:solidFill>
                  <a:srgbClr val="0164A3"/>
                </a:solidFill>
                <a:latin typeface="Arial"/>
                <a:cs typeface="Arial"/>
              </a:rPr>
              <a:t>Change</a:t>
            </a:r>
            <a:r>
              <a:rPr sz="1300" spc="-35" dirty="0">
                <a:solidFill>
                  <a:srgbClr val="0164A3"/>
                </a:solidFill>
                <a:latin typeface="Arial"/>
                <a:cs typeface="Arial"/>
              </a:rPr>
              <a:t> </a:t>
            </a:r>
            <a:r>
              <a:rPr sz="1300" spc="-5" dirty="0">
                <a:solidFill>
                  <a:srgbClr val="0164A3"/>
                </a:solidFill>
                <a:latin typeface="Arial"/>
                <a:cs typeface="Arial"/>
              </a:rPr>
              <a:t>in</a:t>
            </a:r>
            <a:r>
              <a:rPr sz="1300" spc="-25" dirty="0">
                <a:solidFill>
                  <a:srgbClr val="0164A3"/>
                </a:solidFill>
                <a:latin typeface="Arial"/>
                <a:cs typeface="Arial"/>
              </a:rPr>
              <a:t> </a:t>
            </a:r>
            <a:r>
              <a:rPr sz="1300" spc="-5" dirty="0">
                <a:solidFill>
                  <a:srgbClr val="0164A3"/>
                </a:solidFill>
                <a:latin typeface="Arial"/>
                <a:cs typeface="Arial"/>
              </a:rPr>
              <a:t>NEWS</a:t>
            </a:r>
            <a:r>
              <a:rPr sz="1300" spc="-10" dirty="0">
                <a:solidFill>
                  <a:srgbClr val="0164A3"/>
                </a:solidFill>
                <a:latin typeface="Arial"/>
                <a:cs typeface="Arial"/>
              </a:rPr>
              <a:t> </a:t>
            </a:r>
            <a:r>
              <a:rPr sz="1300" spc="-5" dirty="0">
                <a:solidFill>
                  <a:srgbClr val="0164A3"/>
                </a:solidFill>
                <a:latin typeface="Arial"/>
                <a:cs typeface="Arial"/>
              </a:rPr>
              <a:t>Alert</a:t>
            </a:r>
            <a:r>
              <a:rPr sz="1300" spc="-20" dirty="0">
                <a:solidFill>
                  <a:srgbClr val="0164A3"/>
                </a:solidFill>
                <a:latin typeface="Arial"/>
                <a:cs typeface="Arial"/>
              </a:rPr>
              <a:t> </a:t>
            </a:r>
            <a:r>
              <a:rPr sz="1300" spc="-5" dirty="0">
                <a:solidFill>
                  <a:srgbClr val="0164A3"/>
                </a:solidFill>
                <a:latin typeface="Arial"/>
                <a:cs typeface="Arial"/>
              </a:rPr>
              <a:t>level</a:t>
            </a:r>
            <a:r>
              <a:rPr sz="1300" spc="-5" dirty="0" smtClean="0">
                <a:solidFill>
                  <a:srgbClr val="0164A3"/>
                </a:solidFill>
                <a:latin typeface="Arial"/>
                <a:cs typeface="Arial"/>
              </a:rPr>
              <a:t>.</a:t>
            </a:r>
            <a:endParaRPr lang="en-US" sz="1300" spc="-5" dirty="0" smtClean="0">
              <a:solidFill>
                <a:srgbClr val="0164A3"/>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7350124" cy="492443"/>
          </a:xfrm>
        </p:spPr>
        <p:txBody>
          <a:bodyPr/>
          <a:lstStyle/>
          <a:p>
            <a:r>
              <a:rPr lang="en-US" sz="3200" dirty="0" smtClean="0"/>
              <a:t>Stroke Program</a:t>
            </a:r>
            <a:endParaRPr lang="en-US" sz="3200" dirty="0"/>
          </a:p>
        </p:txBody>
      </p:sp>
      <p:sp>
        <p:nvSpPr>
          <p:cNvPr id="3" name="Content Placeholder 2"/>
          <p:cNvSpPr>
            <a:spLocks noGrp="1"/>
          </p:cNvSpPr>
          <p:nvPr>
            <p:ph idx="1"/>
          </p:nvPr>
        </p:nvSpPr>
        <p:spPr>
          <a:xfrm>
            <a:off x="457200" y="1600200"/>
            <a:ext cx="9304020" cy="4059573"/>
          </a:xfrm>
        </p:spPr>
        <p:txBody>
          <a:bodyPr/>
          <a:lstStyle/>
          <a:p>
            <a:r>
              <a:rPr lang="en-US" sz="1320" b="1" dirty="0" smtClean="0">
                <a:solidFill>
                  <a:srgbClr val="0070C0"/>
                </a:solidFill>
              </a:rPr>
              <a:t>When to activate a Stroke Alert/Stroke Signs &amp; Symptoms:</a:t>
            </a:r>
          </a:p>
          <a:p>
            <a:pPr marL="502920" lvl="1"/>
            <a:r>
              <a:rPr lang="en-US" sz="1320" b="1" dirty="0" smtClean="0">
                <a:solidFill>
                  <a:srgbClr val="0070C0"/>
                </a:solidFill>
              </a:rPr>
              <a:t>B.E. F.A.S.T</a:t>
            </a:r>
            <a:r>
              <a:rPr lang="en-US" sz="1320" dirty="0" smtClean="0">
                <a:solidFill>
                  <a:srgbClr val="0070C0"/>
                </a:solidFill>
              </a:rPr>
              <a:t>: sudden/new onset of balance difficulty, vision problem, facial droop, arm numbness/weakness, slurred speech/difficulty speaking or understanding</a:t>
            </a:r>
          </a:p>
          <a:p>
            <a:endParaRPr lang="en-US" sz="1320" b="1" dirty="0" smtClean="0">
              <a:solidFill>
                <a:srgbClr val="0070C0"/>
              </a:solidFill>
            </a:endParaRPr>
          </a:p>
          <a:p>
            <a:r>
              <a:rPr lang="en-US" sz="1320" b="1" dirty="0" smtClean="0">
                <a:solidFill>
                  <a:srgbClr val="0070C0"/>
                </a:solidFill>
              </a:rPr>
              <a:t>About </a:t>
            </a:r>
            <a:r>
              <a:rPr lang="en-US" sz="1320" b="1" dirty="0">
                <a:solidFill>
                  <a:srgbClr val="0070C0"/>
                </a:solidFill>
              </a:rPr>
              <a:t>Stroke:  </a:t>
            </a:r>
            <a:r>
              <a:rPr lang="en-US" sz="1320" dirty="0">
                <a:solidFill>
                  <a:srgbClr val="0070C0"/>
                </a:solidFill>
              </a:rPr>
              <a:t>The American Stroke Association reports in the United States, stroke is the #1 cause of disability, the #5 cause of death,  and approximately 80% of strokes are preventable. </a:t>
            </a:r>
          </a:p>
          <a:p>
            <a:endParaRPr lang="en-US" sz="660" dirty="0">
              <a:solidFill>
                <a:srgbClr val="0070C0"/>
              </a:solidFill>
            </a:endParaRPr>
          </a:p>
          <a:p>
            <a:r>
              <a:rPr lang="en-US" sz="1320" b="1" dirty="0">
                <a:solidFill>
                  <a:srgbClr val="0070C0"/>
                </a:solidFill>
              </a:rPr>
              <a:t>Methodist Health System Mission Statement regarding stroke care: </a:t>
            </a:r>
            <a:r>
              <a:rPr lang="en-US" sz="1320" dirty="0">
                <a:solidFill>
                  <a:srgbClr val="0070C0"/>
                </a:solidFill>
              </a:rPr>
              <a:t>Improve the quality of life of persons who experience an acute stroke and their families through coordinated evidenced based stroke care, education and rehabilitation</a:t>
            </a:r>
          </a:p>
          <a:p>
            <a:endParaRPr lang="en-US" sz="660" dirty="0">
              <a:solidFill>
                <a:srgbClr val="0070C0"/>
              </a:solidFill>
            </a:endParaRPr>
          </a:p>
          <a:p>
            <a:r>
              <a:rPr lang="en-US" sz="1320" b="1" dirty="0">
                <a:solidFill>
                  <a:srgbClr val="0070C0"/>
                </a:solidFill>
              </a:rPr>
              <a:t>Primary Stroke Center: </a:t>
            </a:r>
            <a:r>
              <a:rPr lang="en-US" sz="1320" dirty="0">
                <a:solidFill>
                  <a:srgbClr val="0070C0"/>
                </a:solidFill>
              </a:rPr>
              <a:t>Recertified by The Joint Commission in </a:t>
            </a:r>
            <a:r>
              <a:rPr lang="en-US" sz="1320" dirty="0" smtClean="0">
                <a:solidFill>
                  <a:srgbClr val="0070C0"/>
                </a:solidFill>
              </a:rPr>
              <a:t>November 2023.</a:t>
            </a:r>
            <a:endParaRPr lang="en-US" sz="1320" dirty="0">
              <a:solidFill>
                <a:srgbClr val="0070C0"/>
              </a:solidFill>
            </a:endParaRPr>
          </a:p>
          <a:p>
            <a:endParaRPr lang="en-US" sz="660" dirty="0">
              <a:solidFill>
                <a:srgbClr val="0070C0"/>
              </a:solidFill>
            </a:endParaRPr>
          </a:p>
          <a:p>
            <a:pPr marL="502920" lvl="1"/>
            <a:endParaRPr lang="en-US" sz="660" dirty="0">
              <a:solidFill>
                <a:srgbClr val="0070C0"/>
              </a:solidFill>
            </a:endParaRPr>
          </a:p>
          <a:p>
            <a:r>
              <a:rPr lang="en-US" sz="1320" b="1" dirty="0">
                <a:solidFill>
                  <a:srgbClr val="0070C0"/>
                </a:solidFill>
              </a:rPr>
              <a:t>Treatment Goals include:</a:t>
            </a:r>
          </a:p>
          <a:p>
            <a:pPr marL="440055" lvl="1" indent="1747">
              <a:tabLst>
                <a:tab pos="256699" algn="l"/>
                <a:tab pos="626904" algn="l"/>
              </a:tabLst>
            </a:pPr>
            <a:r>
              <a:rPr lang="en-US" sz="1320" dirty="0" smtClean="0">
                <a:solidFill>
                  <a:srgbClr val="0070C0"/>
                </a:solidFill>
              </a:rPr>
              <a:t>Goal</a:t>
            </a:r>
            <a:r>
              <a:rPr lang="en-US" sz="1320" dirty="0">
                <a:solidFill>
                  <a:srgbClr val="0070C0"/>
                </a:solidFill>
              </a:rPr>
              <a:t>: Door to provider assessment </a:t>
            </a:r>
            <a:r>
              <a:rPr lang="en-US" sz="1320" u="sng" dirty="0">
                <a:solidFill>
                  <a:srgbClr val="0070C0"/>
                </a:solidFill>
              </a:rPr>
              <a:t>&lt;</a:t>
            </a:r>
            <a:r>
              <a:rPr lang="en-US" sz="1320" dirty="0">
                <a:solidFill>
                  <a:srgbClr val="0070C0"/>
                </a:solidFill>
              </a:rPr>
              <a:t>5 minutes</a:t>
            </a:r>
          </a:p>
          <a:p>
            <a:pPr marL="440055" lvl="1" indent="1747">
              <a:tabLst>
                <a:tab pos="256699" algn="l"/>
                <a:tab pos="626904" algn="l"/>
              </a:tabLst>
            </a:pPr>
            <a:r>
              <a:rPr lang="en-US" sz="1320" dirty="0">
                <a:solidFill>
                  <a:srgbClr val="0070C0"/>
                </a:solidFill>
              </a:rPr>
              <a:t>Goal: Door to CT initiation </a:t>
            </a:r>
            <a:r>
              <a:rPr lang="en-US" sz="1320" u="sng" dirty="0" smtClean="0">
                <a:solidFill>
                  <a:srgbClr val="0070C0"/>
                </a:solidFill>
              </a:rPr>
              <a:t>&lt;</a:t>
            </a:r>
            <a:r>
              <a:rPr lang="en-US" sz="1320" dirty="0" smtClean="0">
                <a:solidFill>
                  <a:srgbClr val="0070C0"/>
                </a:solidFill>
              </a:rPr>
              <a:t>15 </a:t>
            </a:r>
            <a:r>
              <a:rPr lang="en-US" sz="1320" dirty="0" err="1">
                <a:solidFill>
                  <a:srgbClr val="0070C0"/>
                </a:solidFill>
              </a:rPr>
              <a:t>mins</a:t>
            </a:r>
            <a:r>
              <a:rPr lang="en-US" sz="1320" dirty="0">
                <a:solidFill>
                  <a:srgbClr val="0070C0"/>
                </a:solidFill>
              </a:rPr>
              <a:t> </a:t>
            </a:r>
          </a:p>
          <a:p>
            <a:pPr marL="440055" lvl="1" indent="1747">
              <a:tabLst>
                <a:tab pos="256699" algn="l"/>
                <a:tab pos="626904" algn="l"/>
              </a:tabLst>
            </a:pPr>
            <a:r>
              <a:rPr lang="en-US" sz="1320" dirty="0">
                <a:solidFill>
                  <a:srgbClr val="0070C0"/>
                </a:solidFill>
              </a:rPr>
              <a:t>Goal: Door to CT Interpretation </a:t>
            </a:r>
            <a:r>
              <a:rPr lang="en-US" sz="1320" u="sng" dirty="0">
                <a:solidFill>
                  <a:srgbClr val="0070C0"/>
                </a:solidFill>
              </a:rPr>
              <a:t>&lt;</a:t>
            </a:r>
            <a:r>
              <a:rPr lang="en-US" sz="1320" dirty="0">
                <a:solidFill>
                  <a:srgbClr val="0070C0"/>
                </a:solidFill>
              </a:rPr>
              <a:t>35 minutes</a:t>
            </a:r>
          </a:p>
          <a:p>
            <a:pPr marL="440055" lvl="1" indent="1747">
              <a:tabLst>
                <a:tab pos="256699" algn="l"/>
                <a:tab pos="626904" algn="l"/>
              </a:tabLst>
            </a:pPr>
            <a:r>
              <a:rPr lang="en-US" sz="1320" dirty="0">
                <a:solidFill>
                  <a:srgbClr val="0070C0"/>
                </a:solidFill>
              </a:rPr>
              <a:t>Goal: Door to administration of  IV </a:t>
            </a:r>
            <a:r>
              <a:rPr lang="en-US" sz="1320" dirty="0" err="1">
                <a:solidFill>
                  <a:srgbClr val="0070C0"/>
                </a:solidFill>
              </a:rPr>
              <a:t>Alteplase</a:t>
            </a:r>
            <a:r>
              <a:rPr lang="en-US" sz="1320" dirty="0">
                <a:solidFill>
                  <a:srgbClr val="0070C0"/>
                </a:solidFill>
              </a:rPr>
              <a:t>/</a:t>
            </a:r>
            <a:r>
              <a:rPr lang="en-US" sz="1320" dirty="0" err="1">
                <a:solidFill>
                  <a:srgbClr val="0070C0"/>
                </a:solidFill>
              </a:rPr>
              <a:t>tPA</a:t>
            </a:r>
            <a:r>
              <a:rPr lang="en-US" sz="1320" dirty="0">
                <a:solidFill>
                  <a:srgbClr val="0070C0"/>
                </a:solidFill>
              </a:rPr>
              <a:t> for eligible patients </a:t>
            </a:r>
            <a:r>
              <a:rPr lang="en-US" sz="1320" u="sng" dirty="0" smtClean="0">
                <a:solidFill>
                  <a:srgbClr val="0070C0"/>
                </a:solidFill>
              </a:rPr>
              <a:t>&lt;</a:t>
            </a:r>
            <a:r>
              <a:rPr lang="en-US" sz="1320" dirty="0" smtClean="0">
                <a:solidFill>
                  <a:srgbClr val="0070C0"/>
                </a:solidFill>
              </a:rPr>
              <a:t>45 </a:t>
            </a:r>
            <a:r>
              <a:rPr lang="en-US" sz="1320" dirty="0">
                <a:solidFill>
                  <a:srgbClr val="0070C0"/>
                </a:solidFill>
              </a:rPr>
              <a:t>minutes</a:t>
            </a:r>
          </a:p>
          <a:p>
            <a:pPr marL="440055" lvl="1" indent="1747">
              <a:tabLst>
                <a:tab pos="256699" algn="l"/>
                <a:tab pos="626904" algn="l"/>
              </a:tabLst>
            </a:pPr>
            <a:r>
              <a:rPr lang="en-US" sz="1320" dirty="0" smtClean="0">
                <a:solidFill>
                  <a:srgbClr val="0070C0"/>
                </a:solidFill>
              </a:rPr>
              <a:t>Goal</a:t>
            </a:r>
            <a:r>
              <a:rPr lang="en-US" sz="1320" dirty="0">
                <a:solidFill>
                  <a:srgbClr val="0070C0"/>
                </a:solidFill>
              </a:rPr>
              <a:t>: presentation of  stroke s/s to transfer to higher level of care </a:t>
            </a:r>
            <a:r>
              <a:rPr lang="en-US" sz="1320" u="sng" dirty="0" smtClean="0">
                <a:solidFill>
                  <a:srgbClr val="0070C0"/>
                </a:solidFill>
              </a:rPr>
              <a:t>&lt;</a:t>
            </a:r>
            <a:r>
              <a:rPr lang="en-US" sz="1320" dirty="0" smtClean="0">
                <a:solidFill>
                  <a:srgbClr val="0070C0"/>
                </a:solidFill>
              </a:rPr>
              <a:t>60 </a:t>
            </a:r>
            <a:r>
              <a:rPr lang="en-US" sz="1320" dirty="0" smtClean="0">
                <a:solidFill>
                  <a:srgbClr val="0070C0"/>
                </a:solidFill>
              </a:rPr>
              <a:t>minutes</a:t>
            </a:r>
            <a:endParaRPr lang="en-US" sz="1320" dirty="0">
              <a:solidFill>
                <a:srgbClr val="0070C0"/>
              </a:solidFill>
            </a:endParaRPr>
          </a:p>
          <a:p>
            <a:pPr marL="440055" lvl="1" indent="1747">
              <a:tabLst>
                <a:tab pos="256699" algn="l"/>
                <a:tab pos="626904" algn="l"/>
              </a:tabLst>
            </a:pPr>
            <a:r>
              <a:rPr lang="en-US" sz="1320" dirty="0">
                <a:solidFill>
                  <a:srgbClr val="0070C0"/>
                </a:solidFill>
              </a:rPr>
              <a:t>Goal: Last Time Known Well to administration of IV </a:t>
            </a:r>
            <a:r>
              <a:rPr lang="en-US" sz="1320" dirty="0" err="1">
                <a:solidFill>
                  <a:srgbClr val="0070C0"/>
                </a:solidFill>
              </a:rPr>
              <a:t>Alteplase</a:t>
            </a:r>
            <a:r>
              <a:rPr lang="en-US" sz="1320" dirty="0">
                <a:solidFill>
                  <a:srgbClr val="0070C0"/>
                </a:solidFill>
              </a:rPr>
              <a:t>/</a:t>
            </a:r>
            <a:r>
              <a:rPr lang="en-US" sz="1320" dirty="0" err="1">
                <a:solidFill>
                  <a:srgbClr val="0070C0"/>
                </a:solidFill>
              </a:rPr>
              <a:t>tPA</a:t>
            </a:r>
            <a:r>
              <a:rPr lang="en-US" sz="1320" dirty="0">
                <a:solidFill>
                  <a:srgbClr val="0070C0"/>
                </a:solidFill>
              </a:rPr>
              <a:t> </a:t>
            </a:r>
            <a:r>
              <a:rPr lang="en-US" sz="1320" dirty="0" smtClean="0">
                <a:solidFill>
                  <a:srgbClr val="0070C0"/>
                </a:solidFill>
              </a:rPr>
              <a:t>for </a:t>
            </a:r>
            <a:r>
              <a:rPr lang="en-US" sz="1320" dirty="0">
                <a:solidFill>
                  <a:srgbClr val="0070C0"/>
                </a:solidFill>
              </a:rPr>
              <a:t>eligible patients </a:t>
            </a:r>
            <a:r>
              <a:rPr lang="en-US" sz="1320" u="sng" dirty="0" smtClean="0">
                <a:solidFill>
                  <a:srgbClr val="0070C0"/>
                </a:solidFill>
              </a:rPr>
              <a:t>&lt;</a:t>
            </a:r>
            <a:r>
              <a:rPr lang="en-US" sz="1320" dirty="0" smtClean="0">
                <a:solidFill>
                  <a:srgbClr val="0070C0"/>
                </a:solidFill>
              </a:rPr>
              <a:t>3 </a:t>
            </a:r>
            <a:r>
              <a:rPr lang="en-US" sz="1320" dirty="0">
                <a:solidFill>
                  <a:srgbClr val="0070C0"/>
                </a:solidFill>
              </a:rPr>
              <a:t>- 4.5 hours </a:t>
            </a:r>
          </a:p>
          <a:p>
            <a:pPr marL="440055" lvl="1" indent="1747">
              <a:tabLst>
                <a:tab pos="256699" algn="l"/>
                <a:tab pos="626904" algn="l"/>
              </a:tabLst>
            </a:pPr>
            <a:r>
              <a:rPr lang="en-US" sz="1320" dirty="0">
                <a:solidFill>
                  <a:srgbClr val="0070C0"/>
                </a:solidFill>
              </a:rPr>
              <a:t>Goal: Last Time Known Well to Mechanical </a:t>
            </a:r>
            <a:r>
              <a:rPr lang="en-US" sz="1320" dirty="0" err="1">
                <a:solidFill>
                  <a:srgbClr val="0070C0"/>
                </a:solidFill>
              </a:rPr>
              <a:t>Thrombectomy</a:t>
            </a:r>
            <a:r>
              <a:rPr lang="en-US" sz="1320" dirty="0">
                <a:solidFill>
                  <a:srgbClr val="0070C0"/>
                </a:solidFill>
              </a:rPr>
              <a:t> for eligible patients </a:t>
            </a:r>
            <a:r>
              <a:rPr lang="en-US" sz="1320" u="sng" dirty="0" smtClean="0">
                <a:solidFill>
                  <a:srgbClr val="0070C0"/>
                </a:solidFill>
              </a:rPr>
              <a:t>&lt;</a:t>
            </a:r>
            <a:r>
              <a:rPr lang="en-US" sz="1320" dirty="0" smtClean="0">
                <a:solidFill>
                  <a:srgbClr val="0070C0"/>
                </a:solidFill>
              </a:rPr>
              <a:t>24 </a:t>
            </a:r>
            <a:r>
              <a:rPr lang="en-US" sz="1320" dirty="0">
                <a:solidFill>
                  <a:srgbClr val="0070C0"/>
                </a:solidFill>
              </a:rPr>
              <a:t>hours</a:t>
            </a:r>
          </a:p>
          <a:p>
            <a:endParaRPr lang="en-US" dirty="0"/>
          </a:p>
        </p:txBody>
      </p:sp>
    </p:spTree>
    <p:extLst>
      <p:ext uri="{BB962C8B-B14F-4D97-AF65-F5344CB8AC3E}">
        <p14:creationId xmlns:p14="http://schemas.microsoft.com/office/powerpoint/2010/main" val="247429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1"/>
            <a:ext cx="8147049" cy="457200"/>
          </a:xfrm>
        </p:spPr>
        <p:txBody>
          <a:bodyPr/>
          <a:lstStyle/>
          <a:p>
            <a:r>
              <a:rPr lang="en-US" sz="3200" dirty="0" smtClean="0"/>
              <a:t>Stroke Program: Resources</a:t>
            </a:r>
            <a:endParaRPr lang="en-US" sz="3200" dirty="0"/>
          </a:p>
        </p:txBody>
      </p:sp>
      <p:sp>
        <p:nvSpPr>
          <p:cNvPr id="3" name="Content Placeholder 2"/>
          <p:cNvSpPr>
            <a:spLocks noGrp="1"/>
          </p:cNvSpPr>
          <p:nvPr>
            <p:ph idx="1"/>
          </p:nvPr>
        </p:nvSpPr>
        <p:spPr>
          <a:xfrm>
            <a:off x="525780" y="1455420"/>
            <a:ext cx="9304020" cy="5783580"/>
          </a:xfrm>
        </p:spPr>
        <p:txBody>
          <a:bodyPr numCol="2"/>
          <a:lstStyle/>
          <a:p>
            <a:r>
              <a:rPr lang="en-US" sz="1320" b="1" u="sng" dirty="0">
                <a:solidFill>
                  <a:srgbClr val="0070C0"/>
                </a:solidFill>
              </a:rPr>
              <a:t>Intranet: Chest Pain/Stroke Resource </a:t>
            </a:r>
            <a:r>
              <a:rPr lang="en-US" sz="1320" b="1" u="sng" dirty="0" smtClean="0">
                <a:solidFill>
                  <a:srgbClr val="0070C0"/>
                </a:solidFill>
              </a:rPr>
              <a:t>Page</a:t>
            </a:r>
          </a:p>
          <a:p>
            <a:pPr lvl="1">
              <a:buFont typeface="Courier New" panose="02070309020205020404" pitchFamily="49" charset="0"/>
              <a:buChar char="o"/>
            </a:pPr>
            <a:r>
              <a:rPr lang="en-US" sz="1320" b="1" dirty="0" smtClean="0">
                <a:solidFill>
                  <a:srgbClr val="0070C0"/>
                </a:solidFill>
              </a:rPr>
              <a:t>Policy</a:t>
            </a:r>
            <a:r>
              <a:rPr lang="en-US" sz="1320" b="1" dirty="0">
                <a:solidFill>
                  <a:srgbClr val="0070C0"/>
                </a:solidFill>
              </a:rPr>
              <a:t>: Acute Stroke Policy (includes IV </a:t>
            </a:r>
            <a:r>
              <a:rPr lang="en-US" sz="1320" b="1" dirty="0" err="1">
                <a:solidFill>
                  <a:srgbClr val="0070C0"/>
                </a:solidFill>
              </a:rPr>
              <a:t>Alteplase</a:t>
            </a:r>
            <a:r>
              <a:rPr lang="en-US" sz="1320" b="1" dirty="0">
                <a:solidFill>
                  <a:srgbClr val="0070C0"/>
                </a:solidFill>
              </a:rPr>
              <a:t>/</a:t>
            </a:r>
            <a:r>
              <a:rPr lang="en-US" sz="1320" b="1" dirty="0" err="1">
                <a:solidFill>
                  <a:srgbClr val="0070C0"/>
                </a:solidFill>
              </a:rPr>
              <a:t>tPA</a:t>
            </a:r>
            <a:r>
              <a:rPr lang="en-US" sz="1320" b="1" dirty="0">
                <a:solidFill>
                  <a:srgbClr val="0070C0"/>
                </a:solidFill>
              </a:rPr>
              <a:t> exclusion criteria</a:t>
            </a:r>
            <a:r>
              <a:rPr lang="en-US" sz="1320" b="1" dirty="0" smtClean="0">
                <a:solidFill>
                  <a:srgbClr val="0070C0"/>
                </a:solidFill>
              </a:rPr>
              <a:t>)</a:t>
            </a:r>
            <a:endParaRPr lang="en-US" sz="1320" b="1" strike="sngStrike" dirty="0">
              <a:solidFill>
                <a:srgbClr val="0070C0"/>
              </a:solidFill>
            </a:endParaRPr>
          </a:p>
          <a:p>
            <a:endParaRPr lang="en-US" sz="1320" b="1" dirty="0">
              <a:solidFill>
                <a:srgbClr val="0070C0"/>
              </a:solidFill>
            </a:endParaRPr>
          </a:p>
          <a:p>
            <a:r>
              <a:rPr lang="en-US" sz="1320" b="1" u="sng" dirty="0">
                <a:solidFill>
                  <a:srgbClr val="0070C0"/>
                </a:solidFill>
              </a:rPr>
              <a:t>Order Sets/Power Plans</a:t>
            </a:r>
          </a:p>
          <a:p>
            <a:pPr lvl="1">
              <a:buFont typeface="Courier New" panose="02070309020205020404" pitchFamily="49" charset="0"/>
              <a:buChar char="o"/>
            </a:pPr>
            <a:r>
              <a:rPr lang="en-US" sz="1320" b="1" dirty="0">
                <a:solidFill>
                  <a:srgbClr val="0070C0"/>
                </a:solidFill>
              </a:rPr>
              <a:t>ED Hemorrhagic Stroke</a:t>
            </a:r>
          </a:p>
          <a:p>
            <a:pPr lvl="1">
              <a:buFont typeface="Courier New" panose="02070309020205020404" pitchFamily="49" charset="0"/>
              <a:buChar char="o"/>
            </a:pPr>
            <a:r>
              <a:rPr lang="en-US" sz="1320" b="1" dirty="0">
                <a:solidFill>
                  <a:srgbClr val="0070C0"/>
                </a:solidFill>
              </a:rPr>
              <a:t>ED Stroke Acute</a:t>
            </a:r>
          </a:p>
          <a:p>
            <a:pPr lvl="1">
              <a:buFont typeface="Courier New" panose="02070309020205020404" pitchFamily="49" charset="0"/>
              <a:buChar char="o"/>
            </a:pPr>
            <a:r>
              <a:rPr lang="en-US" sz="1320" b="1" dirty="0">
                <a:solidFill>
                  <a:srgbClr val="0070C0"/>
                </a:solidFill>
              </a:rPr>
              <a:t>General Admission Hemorrhagic Stroke</a:t>
            </a:r>
          </a:p>
          <a:p>
            <a:pPr lvl="1">
              <a:buFont typeface="Courier New" panose="02070309020205020404" pitchFamily="49" charset="0"/>
              <a:buChar char="o"/>
            </a:pPr>
            <a:r>
              <a:rPr lang="en-US" sz="1320" b="1" dirty="0">
                <a:solidFill>
                  <a:srgbClr val="0070C0"/>
                </a:solidFill>
              </a:rPr>
              <a:t>General Admission Stroke Post </a:t>
            </a:r>
            <a:r>
              <a:rPr lang="en-US" sz="1320" b="1" dirty="0" err="1">
                <a:solidFill>
                  <a:srgbClr val="0070C0"/>
                </a:solidFill>
              </a:rPr>
              <a:t>tPA</a:t>
            </a:r>
            <a:endParaRPr lang="en-US" sz="1320" b="1" dirty="0">
              <a:solidFill>
                <a:srgbClr val="0070C0"/>
              </a:solidFill>
            </a:endParaRPr>
          </a:p>
          <a:p>
            <a:pPr lvl="1">
              <a:buFont typeface="Courier New" panose="02070309020205020404" pitchFamily="49" charset="0"/>
              <a:buChar char="o"/>
            </a:pPr>
            <a:r>
              <a:rPr lang="en-US" sz="1320" b="1" dirty="0">
                <a:solidFill>
                  <a:srgbClr val="0070C0"/>
                </a:solidFill>
              </a:rPr>
              <a:t>General Admission Stroke TIA	</a:t>
            </a:r>
          </a:p>
          <a:p>
            <a:pPr lvl="1">
              <a:buFont typeface="Courier New" panose="02070309020205020404" pitchFamily="49" charset="0"/>
              <a:buChar char="o"/>
            </a:pPr>
            <a:r>
              <a:rPr lang="en-US" sz="1320" b="1" dirty="0">
                <a:solidFill>
                  <a:srgbClr val="0070C0"/>
                </a:solidFill>
              </a:rPr>
              <a:t>General Admission Subarachnoid Hemorrhage</a:t>
            </a:r>
          </a:p>
          <a:p>
            <a:pPr lvl="1">
              <a:buFont typeface="Courier New" panose="02070309020205020404" pitchFamily="49" charset="0"/>
              <a:buChar char="o"/>
            </a:pPr>
            <a:r>
              <a:rPr lang="en-US" sz="1320" b="1" dirty="0">
                <a:solidFill>
                  <a:srgbClr val="0070C0"/>
                </a:solidFill>
              </a:rPr>
              <a:t>Stroke Diagnostic Protocol</a:t>
            </a:r>
          </a:p>
          <a:p>
            <a:pPr lvl="1">
              <a:buFont typeface="Courier New" panose="02070309020205020404" pitchFamily="49" charset="0"/>
              <a:buChar char="o"/>
            </a:pPr>
            <a:r>
              <a:rPr lang="en-US" sz="1320" b="1" dirty="0" smtClean="0">
                <a:solidFill>
                  <a:srgbClr val="0070C0"/>
                </a:solidFill>
              </a:rPr>
              <a:t>TPA </a:t>
            </a:r>
            <a:r>
              <a:rPr lang="en-US" sz="1320" b="1" dirty="0">
                <a:solidFill>
                  <a:srgbClr val="0070C0"/>
                </a:solidFill>
              </a:rPr>
              <a:t>–Activate- </a:t>
            </a:r>
            <a:r>
              <a:rPr lang="en-US" sz="1320" b="1" dirty="0" err="1">
                <a:solidFill>
                  <a:srgbClr val="0070C0"/>
                </a:solidFill>
              </a:rPr>
              <a:t>Alteplase</a:t>
            </a:r>
            <a:r>
              <a:rPr lang="en-US" sz="1320" b="1" dirty="0">
                <a:solidFill>
                  <a:srgbClr val="0070C0"/>
                </a:solidFill>
              </a:rPr>
              <a:t> for Ischemic Stroke</a:t>
            </a:r>
          </a:p>
          <a:p>
            <a:pPr lvl="1">
              <a:buFont typeface="Courier New" panose="02070309020205020404" pitchFamily="49" charset="0"/>
              <a:buChar char="o"/>
            </a:pPr>
            <a:r>
              <a:rPr lang="en-US" sz="1320" b="1" dirty="0" smtClean="0">
                <a:solidFill>
                  <a:srgbClr val="0070C0"/>
                </a:solidFill>
              </a:rPr>
              <a:t>&gt;&gt;</a:t>
            </a:r>
            <a:r>
              <a:rPr lang="en-US" sz="1320" b="1" dirty="0">
                <a:solidFill>
                  <a:srgbClr val="0070C0"/>
                </a:solidFill>
              </a:rPr>
              <a:t>Stroke Under Investigation</a:t>
            </a:r>
          </a:p>
          <a:p>
            <a:pPr lvl="1">
              <a:buFont typeface="Courier New" panose="02070309020205020404" pitchFamily="49" charset="0"/>
              <a:buChar char="o"/>
            </a:pPr>
            <a:r>
              <a:rPr lang="en-US" sz="1320" b="1" dirty="0">
                <a:solidFill>
                  <a:srgbClr val="0070C0"/>
                </a:solidFill>
              </a:rPr>
              <a:t>TPA Complications</a:t>
            </a:r>
          </a:p>
          <a:p>
            <a:endParaRPr lang="en-US" sz="1320" b="1" dirty="0">
              <a:solidFill>
                <a:srgbClr val="0070C0"/>
              </a:solidFill>
            </a:endParaRPr>
          </a:p>
          <a:p>
            <a:r>
              <a:rPr lang="en-US" sz="1320" b="1" u="sng" dirty="0">
                <a:solidFill>
                  <a:srgbClr val="0070C0"/>
                </a:solidFill>
              </a:rPr>
              <a:t>Telemedicine</a:t>
            </a:r>
          </a:p>
          <a:p>
            <a:pPr>
              <a:buFont typeface="Courier New" panose="02070309020205020404" pitchFamily="49" charset="0"/>
              <a:buChar char="o"/>
            </a:pPr>
            <a:r>
              <a:rPr lang="en-US" sz="1320" b="1" dirty="0" err="1" smtClean="0">
                <a:solidFill>
                  <a:srgbClr val="0070C0"/>
                </a:solidFill>
              </a:rPr>
              <a:t>Teleneurology</a:t>
            </a:r>
            <a:r>
              <a:rPr lang="en-US" sz="1320" b="1" dirty="0" smtClean="0">
                <a:solidFill>
                  <a:srgbClr val="0070C0"/>
                </a:solidFill>
              </a:rPr>
              <a:t>:  Bryan Health/RBI</a:t>
            </a:r>
            <a:endParaRPr lang="en-US" sz="1320" b="1" dirty="0">
              <a:solidFill>
                <a:srgbClr val="0070C0"/>
              </a:solidFill>
            </a:endParaRPr>
          </a:p>
          <a:p>
            <a:pPr lvl="1">
              <a:buFont typeface="Courier New" panose="02070309020205020404" pitchFamily="49" charset="0"/>
              <a:buChar char="o"/>
            </a:pPr>
            <a:r>
              <a:rPr lang="en-US" sz="1320" b="1" dirty="0">
                <a:solidFill>
                  <a:srgbClr val="0070C0"/>
                </a:solidFill>
              </a:rPr>
              <a:t>Available 24/7 </a:t>
            </a:r>
            <a:endParaRPr lang="en-US" sz="1320" b="1" dirty="0" smtClean="0">
              <a:solidFill>
                <a:srgbClr val="0070C0"/>
              </a:solidFill>
            </a:endParaRPr>
          </a:p>
          <a:p>
            <a:pPr lvl="1">
              <a:buFont typeface="Courier New" panose="02070309020205020404" pitchFamily="49" charset="0"/>
              <a:buChar char="o"/>
            </a:pPr>
            <a:r>
              <a:rPr lang="en-US" sz="1320" b="1" dirty="0" smtClean="0">
                <a:solidFill>
                  <a:srgbClr val="0070C0"/>
                </a:solidFill>
              </a:rPr>
              <a:t>NE </a:t>
            </a:r>
            <a:r>
              <a:rPr lang="en-US" sz="1320" b="1" dirty="0">
                <a:solidFill>
                  <a:srgbClr val="0070C0"/>
                </a:solidFill>
              </a:rPr>
              <a:t>Medicine </a:t>
            </a:r>
            <a:r>
              <a:rPr lang="en-US" sz="1320" b="1" dirty="0" err="1">
                <a:solidFill>
                  <a:srgbClr val="0070C0"/>
                </a:solidFill>
              </a:rPr>
              <a:t>Telestroke</a:t>
            </a:r>
            <a:endParaRPr lang="en-US" sz="1320" b="1" dirty="0">
              <a:solidFill>
                <a:srgbClr val="0070C0"/>
              </a:solidFill>
            </a:endParaRPr>
          </a:p>
          <a:p>
            <a:pPr lvl="1">
              <a:buFont typeface="Courier New" panose="02070309020205020404" pitchFamily="49" charset="0"/>
              <a:buChar char="o"/>
            </a:pPr>
            <a:r>
              <a:rPr lang="en-US" sz="1320" b="1" dirty="0">
                <a:solidFill>
                  <a:srgbClr val="0070C0"/>
                </a:solidFill>
              </a:rPr>
              <a:t>Contact for transfer for possible Mechanical </a:t>
            </a:r>
            <a:r>
              <a:rPr lang="en-US" sz="1320" b="1" dirty="0" err="1">
                <a:solidFill>
                  <a:srgbClr val="0070C0"/>
                </a:solidFill>
              </a:rPr>
              <a:t>Thrombectomy</a:t>
            </a:r>
            <a:r>
              <a:rPr lang="en-US" sz="1320" b="1" dirty="0">
                <a:solidFill>
                  <a:srgbClr val="0070C0"/>
                </a:solidFill>
              </a:rPr>
              <a:t> patients</a:t>
            </a:r>
            <a:r>
              <a:rPr lang="en-US" sz="880" b="1" dirty="0">
                <a:solidFill>
                  <a:srgbClr val="0070C0"/>
                </a:solidFill>
              </a:rPr>
              <a:t>									</a:t>
            </a:r>
            <a:endParaRPr lang="en-US" sz="880" b="1" dirty="0" smtClean="0">
              <a:solidFill>
                <a:srgbClr val="0070C0"/>
              </a:solidFill>
            </a:endParaRPr>
          </a:p>
          <a:p>
            <a:pPr lvl="1">
              <a:buFont typeface="Courier New" panose="02070309020205020404" pitchFamily="49" charset="0"/>
              <a:buChar char="o"/>
            </a:pPr>
            <a:endParaRPr lang="en-US" sz="880" b="1" u="sng" dirty="0">
              <a:solidFill>
                <a:srgbClr val="0070C0"/>
              </a:solidFill>
            </a:endParaRPr>
          </a:p>
          <a:p>
            <a:pPr lvl="1">
              <a:buFont typeface="Courier New" panose="02070309020205020404" pitchFamily="49" charset="0"/>
              <a:buChar char="o"/>
            </a:pPr>
            <a:endParaRPr lang="en-US" sz="880" b="1" u="sng" dirty="0" smtClean="0">
              <a:solidFill>
                <a:srgbClr val="0070C0"/>
              </a:solidFill>
            </a:endParaRPr>
          </a:p>
          <a:p>
            <a:pPr lvl="1">
              <a:buFont typeface="Courier New" panose="02070309020205020404" pitchFamily="49" charset="0"/>
              <a:buChar char="o"/>
            </a:pPr>
            <a:endParaRPr lang="en-US" sz="880" b="1" u="sng" dirty="0">
              <a:solidFill>
                <a:srgbClr val="0070C0"/>
              </a:solidFill>
            </a:endParaRPr>
          </a:p>
          <a:p>
            <a:pPr lvl="1">
              <a:buFont typeface="Courier New" panose="02070309020205020404" pitchFamily="49" charset="0"/>
              <a:buChar char="o"/>
            </a:pPr>
            <a:endParaRPr lang="en-US" sz="880" b="1" u="sng" dirty="0" smtClean="0">
              <a:solidFill>
                <a:srgbClr val="0070C0"/>
              </a:solidFill>
            </a:endParaRPr>
          </a:p>
          <a:p>
            <a:pPr lvl="1">
              <a:buFont typeface="Courier New" panose="02070309020205020404" pitchFamily="49" charset="0"/>
              <a:buChar char="o"/>
            </a:pPr>
            <a:endParaRPr lang="en-US" sz="880" b="1" u="sng" dirty="0">
              <a:solidFill>
                <a:srgbClr val="0070C0"/>
              </a:solidFill>
            </a:endParaRPr>
          </a:p>
          <a:p>
            <a:pPr lvl="1">
              <a:buFont typeface="Courier New" panose="02070309020205020404" pitchFamily="49" charset="0"/>
              <a:buChar char="o"/>
            </a:pPr>
            <a:endParaRPr lang="en-US" sz="880" b="1" u="sng" dirty="0" smtClean="0">
              <a:solidFill>
                <a:srgbClr val="0070C0"/>
              </a:solidFill>
            </a:endParaRPr>
          </a:p>
          <a:p>
            <a:pPr lvl="1">
              <a:buFont typeface="Courier New" panose="02070309020205020404" pitchFamily="49" charset="0"/>
              <a:buChar char="o"/>
            </a:pPr>
            <a:endParaRPr lang="en-US" sz="880" b="1" u="sng" dirty="0">
              <a:solidFill>
                <a:srgbClr val="0070C0"/>
              </a:solidFill>
            </a:endParaRPr>
          </a:p>
          <a:p>
            <a:pPr lvl="1"/>
            <a:r>
              <a:rPr lang="en-US" sz="1320" b="1" u="sng" dirty="0" smtClean="0">
                <a:solidFill>
                  <a:srgbClr val="0070C0"/>
                </a:solidFill>
              </a:rPr>
              <a:t>Clinical </a:t>
            </a:r>
            <a:r>
              <a:rPr lang="en-US" sz="1320" b="1" u="sng" dirty="0">
                <a:solidFill>
                  <a:srgbClr val="0070C0"/>
                </a:solidFill>
              </a:rPr>
              <a:t>Practice Guidelines</a:t>
            </a:r>
          </a:p>
          <a:p>
            <a:pPr marL="461963" lvl="2">
              <a:buFont typeface="Courier New" panose="02070309020205020404" pitchFamily="49" charset="0"/>
              <a:buChar char="o"/>
            </a:pPr>
            <a:r>
              <a:rPr lang="en-US" sz="1320" b="1" dirty="0">
                <a:solidFill>
                  <a:srgbClr val="0070C0"/>
                </a:solidFill>
              </a:rPr>
              <a:t>AHA/AHA: Guideline for the Early Management of Patients with Acute Ischemic Stroke: 2019 Update to the 2018 Guidelines for the Early Management of Acute Ischemic Stroke</a:t>
            </a:r>
          </a:p>
          <a:p>
            <a:pPr marL="461963" lvl="2">
              <a:buFont typeface="Courier New" panose="02070309020205020404" pitchFamily="49" charset="0"/>
              <a:buChar char="o"/>
            </a:pPr>
            <a:r>
              <a:rPr lang="en-US" sz="1320" b="1" dirty="0">
                <a:solidFill>
                  <a:srgbClr val="0070C0"/>
                </a:solidFill>
              </a:rPr>
              <a:t>AHA/ASA: Guidelines for the Management of</a:t>
            </a:r>
          </a:p>
          <a:p>
            <a:pPr marL="461963" lvl="2"/>
            <a:r>
              <a:rPr lang="en-US" sz="1320" b="1" dirty="0" smtClean="0">
                <a:solidFill>
                  <a:srgbClr val="0070C0"/>
                </a:solidFill>
              </a:rPr>
              <a:t>Spontaneous Intracerebral Hemorrhage</a:t>
            </a:r>
          </a:p>
          <a:p>
            <a:pPr marL="461963" lvl="2">
              <a:buFont typeface="Courier New" panose="02070309020205020404" pitchFamily="49" charset="0"/>
              <a:buChar char="o"/>
            </a:pPr>
            <a:r>
              <a:rPr lang="en-US" sz="1320" b="1" dirty="0" smtClean="0">
                <a:solidFill>
                  <a:srgbClr val="0070C0"/>
                </a:solidFill>
              </a:rPr>
              <a:t>AHA/ASA</a:t>
            </a:r>
            <a:r>
              <a:rPr lang="en-US" sz="1320" b="1" dirty="0">
                <a:solidFill>
                  <a:srgbClr val="0070C0"/>
                </a:solidFill>
              </a:rPr>
              <a:t>: Guidelines for the Management of Subarachnoid Hemorrhage</a:t>
            </a:r>
            <a:endParaRPr lang="en-US" sz="1320" dirty="0">
              <a:solidFill>
                <a:srgbClr val="0070C0"/>
              </a:solidFill>
            </a:endParaRPr>
          </a:p>
          <a:p>
            <a:endParaRPr lang="en-US" sz="1320" b="1" dirty="0">
              <a:solidFill>
                <a:srgbClr val="0070C0"/>
              </a:solidFill>
            </a:endParaRPr>
          </a:p>
          <a:p>
            <a:pPr marL="461963"/>
            <a:r>
              <a:rPr lang="en-US" sz="1320" b="1" u="sng" dirty="0" smtClean="0">
                <a:solidFill>
                  <a:srgbClr val="0070C0"/>
                </a:solidFill>
              </a:rPr>
              <a:t>Documentation </a:t>
            </a:r>
            <a:r>
              <a:rPr lang="en-US" sz="1320" b="1" u="sng" dirty="0">
                <a:solidFill>
                  <a:srgbClr val="0070C0"/>
                </a:solidFill>
              </a:rPr>
              <a:t>Templates</a:t>
            </a:r>
          </a:p>
          <a:p>
            <a:pPr marL="461963" lvl="2">
              <a:buFont typeface="Courier New" panose="02070309020205020404" pitchFamily="49" charset="0"/>
              <a:buChar char="o"/>
            </a:pPr>
            <a:r>
              <a:rPr lang="en-US" sz="1320" b="1" dirty="0">
                <a:solidFill>
                  <a:srgbClr val="0070C0"/>
                </a:solidFill>
              </a:rPr>
              <a:t>ED Stroke Note</a:t>
            </a:r>
          </a:p>
          <a:p>
            <a:pPr marL="461963" lvl="2">
              <a:buFont typeface="Courier New" panose="02070309020205020404" pitchFamily="49" charset="0"/>
              <a:buChar char="o"/>
            </a:pPr>
            <a:r>
              <a:rPr lang="en-US" sz="1320" b="1" dirty="0">
                <a:solidFill>
                  <a:srgbClr val="0070C0"/>
                </a:solidFill>
              </a:rPr>
              <a:t>Complex Stroke Note</a:t>
            </a:r>
          </a:p>
          <a:p>
            <a:pPr marL="461963" lvl="2">
              <a:buFont typeface="Courier New" panose="02070309020205020404" pitchFamily="49" charset="0"/>
              <a:buChar char="o"/>
            </a:pPr>
            <a:r>
              <a:rPr lang="en-US" sz="1320" b="1" dirty="0">
                <a:solidFill>
                  <a:srgbClr val="0070C0"/>
                </a:solidFill>
              </a:rPr>
              <a:t>Stroke Assessment Note</a:t>
            </a:r>
          </a:p>
          <a:p>
            <a:endParaRPr lang="en-US" dirty="0">
              <a:solidFill>
                <a:srgbClr val="FF0000"/>
              </a:solidFill>
            </a:endParaRPr>
          </a:p>
        </p:txBody>
      </p:sp>
    </p:spTree>
    <p:extLst>
      <p:ext uri="{BB962C8B-B14F-4D97-AF65-F5344CB8AC3E}">
        <p14:creationId xmlns:p14="http://schemas.microsoft.com/office/powerpoint/2010/main" val="513059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1BB1-D776-D04D-A086-7B84EDEE299B}"/>
              </a:ext>
            </a:extLst>
          </p:cNvPr>
          <p:cNvSpPr>
            <a:spLocks noGrp="1"/>
          </p:cNvSpPr>
          <p:nvPr>
            <p:ph type="title"/>
          </p:nvPr>
        </p:nvSpPr>
        <p:spPr>
          <a:xfrm>
            <a:off x="1676400" y="685800"/>
            <a:ext cx="8147049" cy="492443"/>
          </a:xfrm>
        </p:spPr>
        <p:txBody>
          <a:bodyPr/>
          <a:lstStyle/>
          <a:p>
            <a:r>
              <a:rPr lang="en-US" sz="3200" dirty="0" smtClean="0"/>
              <a:t>Chest Pain Program</a:t>
            </a:r>
            <a:endParaRPr lang="en-US" sz="3200" dirty="0"/>
          </a:p>
        </p:txBody>
      </p:sp>
      <p:sp>
        <p:nvSpPr>
          <p:cNvPr id="6" name="Content Placeholder 2">
            <a:extLst>
              <a:ext uri="{FF2B5EF4-FFF2-40B4-BE49-F238E27FC236}">
                <a16:creationId xmlns:a16="http://schemas.microsoft.com/office/drawing/2014/main" id="{8C65AC80-401E-704C-A2EA-FB8DE99ABCA9}"/>
              </a:ext>
            </a:extLst>
          </p:cNvPr>
          <p:cNvSpPr txBox="1">
            <a:spLocks/>
          </p:cNvSpPr>
          <p:nvPr/>
        </p:nvSpPr>
        <p:spPr>
          <a:xfrm>
            <a:off x="679449" y="1676400"/>
            <a:ext cx="9144000" cy="5262979"/>
          </a:xfrm>
          <a:prstGeom prst="rect">
            <a:avLst/>
          </a:prstGeom>
        </p:spPr>
        <p:txBody>
          <a:bodyPr wrap="square" lIns="0" tIns="0" rIns="0" bIns="0">
            <a:spAutoFit/>
          </a:bodyPr>
          <a:lstStyle>
            <a:lvl1pPr marL="0">
              <a:defRPr sz="1300" b="0" i="0">
                <a:solidFill>
                  <a:srgbClr val="0164A3"/>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b="1" u="sng" kern="0" dirty="0" smtClean="0">
                <a:solidFill>
                  <a:schemeClr val="accent1">
                    <a:lumMod val="75000"/>
                  </a:schemeClr>
                </a:solidFill>
                <a:latin typeface="Arial" panose="020B0604020202020204" pitchFamily="34" charset="0"/>
                <a:cs typeface="Arial" panose="020B0604020202020204" pitchFamily="34" charset="0"/>
              </a:rPr>
              <a:t>About the program:</a:t>
            </a:r>
            <a:endParaRPr lang="en-US" sz="1400" kern="0" dirty="0" smtClean="0">
              <a:solidFill>
                <a:schemeClr val="accent1">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300" kern="0" dirty="0" smtClean="0">
                <a:solidFill>
                  <a:schemeClr val="accent1">
                    <a:lumMod val="75000"/>
                  </a:schemeClr>
                </a:solidFill>
                <a:latin typeface="Arial" panose="020B0604020202020204" pitchFamily="34" charset="0"/>
                <a:cs typeface="Arial" panose="020B0604020202020204" pitchFamily="34" charset="0"/>
              </a:rPr>
              <a:t>A program based on evidence-based practice providing excellence in cardiac care with quality outcomes to ACS, STEMI, NSTEMI, and chest pain patients as well as promoting community health</a:t>
            </a:r>
          </a:p>
          <a:p>
            <a:pPr marL="742950" lvl="1" indent="-285750">
              <a:buFont typeface="Arial" panose="020B0604020202020204" pitchFamily="34" charset="0"/>
              <a:buChar char="•"/>
            </a:pPr>
            <a:r>
              <a:rPr lang="en-US" sz="1300" kern="0" dirty="0" smtClean="0">
                <a:solidFill>
                  <a:schemeClr val="accent1">
                    <a:lumMod val="75000"/>
                  </a:schemeClr>
                </a:solidFill>
                <a:latin typeface="Arial" panose="020B0604020202020204" pitchFamily="34" charset="0"/>
                <a:cs typeface="Arial" panose="020B0604020202020204" pitchFamily="34" charset="0"/>
              </a:rPr>
              <a:t>Certified by the Joint Commission. Goal to become Primary Heart Attack Center by 2026. </a:t>
            </a:r>
          </a:p>
          <a:p>
            <a:pPr marL="742950" lvl="1" indent="-285750">
              <a:buFont typeface="Arial" panose="020B0604020202020204" pitchFamily="34" charset="0"/>
              <a:buChar char="•"/>
            </a:pPr>
            <a:r>
              <a:rPr lang="en-US" sz="1300" kern="0" dirty="0" smtClean="0">
                <a:solidFill>
                  <a:schemeClr val="accent1">
                    <a:lumMod val="75000"/>
                  </a:schemeClr>
                </a:solidFill>
                <a:latin typeface="Arial" panose="020B0604020202020204" pitchFamily="34" charset="0"/>
                <a:cs typeface="Arial" panose="020B0604020202020204" pitchFamily="34" charset="0"/>
              </a:rPr>
              <a:t>Quarterly Chest Pain Core Committee is a multidisciplinary team</a:t>
            </a:r>
          </a:p>
          <a:p>
            <a:pPr marL="1200150" lvl="2"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Medical Director-Dr. J. Ayoub </a:t>
            </a:r>
          </a:p>
          <a:p>
            <a:pPr marL="1200150" lvl="2"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Chest Pain Coordinator- Igor Volk, MA, BSN, RN.</a:t>
            </a:r>
          </a:p>
          <a:p>
            <a:pPr marL="742950" lvl="1" indent="-285750">
              <a:buFont typeface="Arial" panose="020B0604020202020204" pitchFamily="34" charset="0"/>
              <a:buChar char="•"/>
            </a:pPr>
            <a:r>
              <a:rPr lang="en-US" sz="1300" kern="0" dirty="0" smtClean="0">
                <a:solidFill>
                  <a:schemeClr val="accent1">
                    <a:lumMod val="75000"/>
                  </a:schemeClr>
                </a:solidFill>
                <a:latin typeface="Arial" panose="020B0604020202020204" pitchFamily="34" charset="0"/>
                <a:cs typeface="Arial" panose="020B0604020202020204" pitchFamily="34" charset="0"/>
              </a:rPr>
              <a:t>Chest pain </a:t>
            </a:r>
            <a:r>
              <a:rPr lang="en-US" sz="1300" kern="0" dirty="0" err="1" smtClean="0">
                <a:solidFill>
                  <a:schemeClr val="accent1">
                    <a:lumMod val="75000"/>
                  </a:schemeClr>
                </a:solidFill>
                <a:latin typeface="Arial" panose="020B0604020202020204" pitchFamily="34" charset="0"/>
                <a:cs typeface="Arial" panose="020B0604020202020204" pitchFamily="34" charset="0"/>
              </a:rPr>
              <a:t>powerplans</a:t>
            </a:r>
            <a:r>
              <a:rPr lang="en-US" sz="1300" kern="0" dirty="0" smtClean="0">
                <a:solidFill>
                  <a:schemeClr val="accent1">
                    <a:lumMod val="75000"/>
                  </a:schemeClr>
                </a:solidFill>
                <a:latin typeface="Arial" panose="020B0604020202020204" pitchFamily="34" charset="0"/>
                <a:cs typeface="Arial" panose="020B0604020202020204" pitchFamily="34" charset="0"/>
              </a:rPr>
              <a:t> are protocol-driven by the clinical practice guidelines based on the American College of Cardiology and American Heart Association.</a:t>
            </a:r>
          </a:p>
          <a:p>
            <a:pPr marL="742950" lvl="1" indent="-285750">
              <a:buFont typeface="Arial" panose="020B0604020202020204" pitchFamily="34" charset="0"/>
              <a:buChar char="•"/>
            </a:pPr>
            <a:r>
              <a:rPr lang="en-US" sz="1400" kern="0" dirty="0" err="1" smtClean="0">
                <a:solidFill>
                  <a:schemeClr val="accent1">
                    <a:lumMod val="75000"/>
                  </a:schemeClr>
                </a:solidFill>
                <a:latin typeface="Arial" panose="020B0604020202020204" pitchFamily="34" charset="0"/>
                <a:cs typeface="Arial" panose="020B0604020202020204" pitchFamily="34" charset="0"/>
              </a:rPr>
              <a:t>Powerplans</a:t>
            </a:r>
            <a:r>
              <a:rPr lang="en-US" sz="1400" kern="0" dirty="0" smtClean="0">
                <a:solidFill>
                  <a:schemeClr val="accent1">
                    <a:lumMod val="75000"/>
                  </a:schemeClr>
                </a:solidFill>
                <a:latin typeface="Arial" panose="020B0604020202020204" pitchFamily="34" charset="0"/>
                <a:cs typeface="Arial" panose="020B0604020202020204" pitchFamily="34" charset="0"/>
              </a:rPr>
              <a:t> and Chest Pain Policy (protocols) developed, revised (yearly) and are supported by clinical practice guidelines (CPG’s) with evidenced-based care</a:t>
            </a:r>
            <a:endParaRPr lang="en-US" sz="1300" kern="0" dirty="0" smtClean="0">
              <a:solidFill>
                <a:schemeClr val="accent1">
                  <a:lumMod val="75000"/>
                </a:schemeClr>
              </a:solidFill>
              <a:latin typeface="Arial" panose="020B0604020202020204" pitchFamily="34" charset="0"/>
              <a:cs typeface="Arial" panose="020B0604020202020204" pitchFamily="34" charset="0"/>
            </a:endParaRPr>
          </a:p>
          <a:p>
            <a:endParaRPr lang="en-US" sz="900" b="1" u="sng" kern="0" dirty="0" smtClean="0">
              <a:solidFill>
                <a:schemeClr val="accent1">
                  <a:lumMod val="75000"/>
                </a:schemeClr>
              </a:solidFill>
              <a:latin typeface="Arial" panose="020B0604020202020204" pitchFamily="34" charset="0"/>
              <a:cs typeface="Arial" panose="020B0604020202020204" pitchFamily="34" charset="0"/>
            </a:endParaRPr>
          </a:p>
          <a:p>
            <a:endParaRPr lang="en-US" sz="900" b="1" u="sng" kern="0" dirty="0" smtClean="0">
              <a:solidFill>
                <a:schemeClr val="accent1">
                  <a:lumMod val="75000"/>
                </a:schemeClr>
              </a:solidFill>
              <a:latin typeface="Arial" panose="020B0604020202020204" pitchFamily="34" charset="0"/>
              <a:cs typeface="Arial" panose="020B0604020202020204" pitchFamily="34" charset="0"/>
            </a:endParaRPr>
          </a:p>
          <a:p>
            <a:r>
              <a:rPr lang="en-US" sz="1400" b="1" u="sng" kern="0" dirty="0" smtClean="0">
                <a:solidFill>
                  <a:schemeClr val="accent1">
                    <a:lumMod val="75000"/>
                  </a:schemeClr>
                </a:solidFill>
                <a:latin typeface="Arial" panose="020B0604020202020204" pitchFamily="34" charset="0"/>
                <a:cs typeface="Arial" panose="020B0604020202020204" pitchFamily="34" charset="0"/>
              </a:rPr>
              <a:t>Treatment Goals include:</a:t>
            </a:r>
            <a:endParaRPr lang="en-US" sz="1400" kern="0" dirty="0" smtClean="0">
              <a:solidFill>
                <a:schemeClr val="accent1">
                  <a:lumMod val="75000"/>
                </a:schemeClr>
              </a:solidFill>
            </a:endParaRPr>
          </a:p>
          <a:p>
            <a:pPr marL="742950" lvl="1" indent="-285750">
              <a:buFont typeface="Arial" panose="020B0604020202020204" pitchFamily="34" charset="0"/>
              <a:buChar char="•"/>
            </a:pPr>
            <a:r>
              <a:rPr lang="en-US" sz="1300" kern="0" dirty="0" smtClean="0">
                <a:solidFill>
                  <a:schemeClr val="accent1">
                    <a:lumMod val="75000"/>
                  </a:schemeClr>
                </a:solidFill>
                <a:latin typeface="Arial" panose="020B0604020202020204" pitchFamily="34" charset="0"/>
                <a:cs typeface="Arial" panose="020B0604020202020204" pitchFamily="34" charset="0"/>
              </a:rPr>
              <a:t>HEART Score (risk-stratification tool) MUST be done on every patient experiencing chest pain. Done at time of admit, either in the ED or by the admitting provider if a direct admit. </a:t>
            </a:r>
          </a:p>
          <a:p>
            <a:pPr marL="1200150" lvl="2"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0-3: Minimal/No Risk for ACS</a:t>
            </a:r>
          </a:p>
          <a:p>
            <a:pPr marL="1200150" lvl="2"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4-6: Intermediate Risk for ACS</a:t>
            </a:r>
          </a:p>
          <a:p>
            <a:pPr marL="1200150" lvl="2" indent="-285750">
              <a:buFont typeface="Arial" panose="020B0604020202020204" pitchFamily="34" charset="0"/>
              <a:buChar char="•"/>
            </a:pPr>
            <a:r>
              <a:rPr lang="en-US" sz="1200" kern="0" dirty="0" smtClean="0">
                <a:solidFill>
                  <a:schemeClr val="accent1">
                    <a:lumMod val="75000"/>
                  </a:schemeClr>
                </a:solidFill>
                <a:latin typeface="Arial" panose="020B0604020202020204" pitchFamily="34" charset="0"/>
                <a:cs typeface="Arial" panose="020B0604020202020204" pitchFamily="34" charset="0"/>
              </a:rPr>
              <a:t>7-10: High-Risk for ACS</a:t>
            </a:r>
          </a:p>
          <a:p>
            <a:pPr marL="742950" lvl="1" indent="-285750">
              <a:buFont typeface="Arial" panose="020B0604020202020204" pitchFamily="34" charset="0"/>
              <a:buChar char="•"/>
            </a:pPr>
            <a:r>
              <a:rPr lang="en-US" sz="1300" kern="0" dirty="0" smtClean="0">
                <a:solidFill>
                  <a:schemeClr val="accent1">
                    <a:lumMod val="75000"/>
                  </a:schemeClr>
                </a:solidFill>
                <a:latin typeface="Arial" panose="020B0604020202020204" pitchFamily="34" charset="0"/>
                <a:cs typeface="Arial" panose="020B0604020202020204" pitchFamily="34" charset="0"/>
              </a:rPr>
              <a:t>ECG within 10 minutes and interpreted within 10 minutes</a:t>
            </a:r>
          </a:p>
          <a:p>
            <a:pPr marL="742950" lvl="1" indent="-285750">
              <a:buFont typeface="Arial" panose="020B0604020202020204" pitchFamily="34" charset="0"/>
              <a:buChar char="•"/>
            </a:pPr>
            <a:r>
              <a:rPr lang="en-US" sz="1300" kern="0" dirty="0" smtClean="0">
                <a:solidFill>
                  <a:schemeClr val="accent1">
                    <a:lumMod val="75000"/>
                  </a:schemeClr>
                </a:solidFill>
                <a:latin typeface="Arial" panose="020B0604020202020204" pitchFamily="34" charset="0"/>
                <a:cs typeface="Arial" panose="020B0604020202020204" pitchFamily="34" charset="0"/>
              </a:rPr>
              <a:t>Primary PCI below 90 minutes</a:t>
            </a:r>
          </a:p>
          <a:p>
            <a:pPr marL="742950" lvl="1" indent="-285750">
              <a:buFont typeface="Arial" panose="020B0604020202020204" pitchFamily="34" charset="0"/>
              <a:buChar char="•"/>
            </a:pPr>
            <a:r>
              <a:rPr lang="en-US" sz="1300" kern="0" dirty="0" smtClean="0">
                <a:solidFill>
                  <a:schemeClr val="accent1">
                    <a:lumMod val="75000"/>
                  </a:schemeClr>
                </a:solidFill>
                <a:latin typeface="Arial" panose="020B0604020202020204" pitchFamily="34" charset="0"/>
                <a:cs typeface="Arial" panose="020B0604020202020204" pitchFamily="34" charset="0"/>
              </a:rPr>
              <a:t>EMS FMC to PCI below 90 minutes</a:t>
            </a:r>
          </a:p>
          <a:p>
            <a:pPr marL="742950" lvl="1" indent="-285750">
              <a:buFont typeface="Arial" panose="020B0604020202020204" pitchFamily="34" charset="0"/>
              <a:buChar char="•"/>
            </a:pPr>
            <a:r>
              <a:rPr lang="en-US" sz="1300" kern="0" dirty="0" smtClean="0">
                <a:solidFill>
                  <a:schemeClr val="accent1">
                    <a:lumMod val="75000"/>
                  </a:schemeClr>
                </a:solidFill>
                <a:latin typeface="Arial" panose="020B0604020202020204" pitchFamily="34" charset="0"/>
                <a:cs typeface="Arial" panose="020B0604020202020204" pitchFamily="34" charset="0"/>
              </a:rPr>
              <a:t>Arrival at First Facility to Primary PCI below 120 minutes</a:t>
            </a:r>
          </a:p>
          <a:p>
            <a:pPr marL="742950" lvl="1" indent="-285750">
              <a:buFont typeface="Arial" panose="020B0604020202020204" pitchFamily="34" charset="0"/>
              <a:buChar char="•"/>
            </a:pPr>
            <a:r>
              <a:rPr lang="en-US" sz="1300" kern="0" dirty="0" smtClean="0">
                <a:solidFill>
                  <a:schemeClr val="accent1">
                    <a:lumMod val="75000"/>
                  </a:schemeClr>
                </a:solidFill>
                <a:latin typeface="Arial" panose="020B0604020202020204" pitchFamily="34" charset="0"/>
                <a:cs typeface="Arial" panose="020B0604020202020204" pitchFamily="34" charset="0"/>
              </a:rPr>
              <a:t>Stress test while in the chest pain center or within 72 hours if discharged</a:t>
            </a:r>
          </a:p>
          <a:p>
            <a:pPr marL="742950" lvl="1" indent="-285750">
              <a:buFont typeface="Arial" panose="020B0604020202020204" pitchFamily="34" charset="0"/>
              <a:buChar char="•"/>
            </a:pPr>
            <a:r>
              <a:rPr lang="en-US" sz="1300" kern="0" dirty="0" smtClean="0">
                <a:solidFill>
                  <a:schemeClr val="accent1">
                    <a:lumMod val="75000"/>
                  </a:schemeClr>
                </a:solidFill>
                <a:latin typeface="Arial" panose="020B0604020202020204" pitchFamily="34" charset="0"/>
                <a:cs typeface="Arial" panose="020B0604020202020204" pitchFamily="34" charset="0"/>
              </a:rPr>
              <a:t>Smoking cessation and cardiac rehab for all NSTEMI/STEMI patients</a:t>
            </a:r>
          </a:p>
          <a:p>
            <a:endParaRPr lang="en-US" kern="0" dirty="0" smtClean="0">
              <a:solidFill>
                <a:schemeClr val="accent1">
                  <a:lumMod val="75000"/>
                </a:schemeClr>
              </a:solidFill>
            </a:endParaRPr>
          </a:p>
          <a:p>
            <a:endParaRPr lang="en-US" kern="0" dirty="0"/>
          </a:p>
        </p:txBody>
      </p:sp>
    </p:spTree>
    <p:extLst>
      <p:ext uri="{BB962C8B-B14F-4D97-AF65-F5344CB8AC3E}">
        <p14:creationId xmlns:p14="http://schemas.microsoft.com/office/powerpoint/2010/main" val="2648694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15E5FE3B1B584281373653E18DB82A" ma:contentTypeVersion="14" ma:contentTypeDescription="Create a new document." ma:contentTypeScope="" ma:versionID="7b0ce40bf8b33b4de765c285ee7259fb">
  <xsd:schema xmlns:xsd="http://www.w3.org/2001/XMLSchema" xmlns:xs="http://www.w3.org/2001/XMLSchema" xmlns:p="http://schemas.microsoft.com/office/2006/metadata/properties" xmlns:ns3="b51cff48-c304-4f66-a5a0-6cf421c6ce02" xmlns:ns4="d03a247c-3820-49fc-9970-2d79a8c4593c" targetNamespace="http://schemas.microsoft.com/office/2006/metadata/properties" ma:root="true" ma:fieldsID="b655ce0b683dabe68916dc8c7f2e855a" ns3:_="" ns4:_="">
    <xsd:import namespace="b51cff48-c304-4f66-a5a0-6cf421c6ce02"/>
    <xsd:import namespace="d03a247c-3820-49fc-9970-2d79a8c459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cff48-c304-4f66-a5a0-6cf421c6ce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3a247c-3820-49fc-9970-2d79a8c4593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51cff48-c304-4f66-a5a0-6cf421c6ce02" xsi:nil="true"/>
  </documentManagement>
</p:properties>
</file>

<file path=customXml/itemProps1.xml><?xml version="1.0" encoding="utf-8"?>
<ds:datastoreItem xmlns:ds="http://schemas.openxmlformats.org/officeDocument/2006/customXml" ds:itemID="{47539424-3729-4977-9036-7F8E82BA1B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cff48-c304-4f66-a5a0-6cf421c6ce02"/>
    <ds:schemaRef ds:uri="d03a247c-3820-49fc-9970-2d79a8c45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AE2F46-1E28-4BF7-B7F7-7AA83CFC118B}">
  <ds:schemaRefs>
    <ds:schemaRef ds:uri="http://schemas.microsoft.com/sharepoint/v3/contenttype/forms"/>
  </ds:schemaRefs>
</ds:datastoreItem>
</file>

<file path=customXml/itemProps3.xml><?xml version="1.0" encoding="utf-8"?>
<ds:datastoreItem xmlns:ds="http://schemas.openxmlformats.org/officeDocument/2006/customXml" ds:itemID="{E1B2C730-2BE3-4AA4-9BDC-F03E868AD6DF}">
  <ds:schemaRefs>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www.w3.org/XML/1998/namespace"/>
    <ds:schemaRef ds:uri="http://schemas.openxmlformats.org/package/2006/metadata/core-properties"/>
    <ds:schemaRef ds:uri="d03a247c-3820-49fc-9970-2d79a8c4593c"/>
    <ds:schemaRef ds:uri="b51cff48-c304-4f66-a5a0-6cf421c6ce0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1015</TotalTime>
  <Words>6072</Words>
  <Application>Microsoft Office PowerPoint</Application>
  <PresentationFormat>Custom</PresentationFormat>
  <Paragraphs>431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Courier New</vt:lpstr>
      <vt:lpstr>Office Theme</vt:lpstr>
      <vt:lpstr>PowerPoint Presentation</vt:lpstr>
      <vt:lpstr>Emergency Management</vt:lpstr>
      <vt:lpstr>Emergency Management</vt:lpstr>
      <vt:lpstr>PowerPoint Presentation</vt:lpstr>
      <vt:lpstr>Environment of Care</vt:lpstr>
      <vt:lpstr>Rapid Response Team</vt:lpstr>
      <vt:lpstr>Stroke Program</vt:lpstr>
      <vt:lpstr>Stroke Program: Resources</vt:lpstr>
      <vt:lpstr>Chest Pain Program</vt:lpstr>
      <vt:lpstr>Chest Pain Program: Resources</vt:lpstr>
      <vt:lpstr>Fluoroscopy Provider Education</vt:lpstr>
      <vt:lpstr>Restraint and Seclusion</vt:lpstr>
      <vt:lpstr>Restraint and Seclusion</vt:lpstr>
      <vt:lpstr>Pain Management</vt:lpstr>
      <vt:lpstr>Infection Prevention </vt:lpstr>
      <vt:lpstr>Infection Prevention</vt:lpstr>
      <vt:lpstr>Infection Control</vt:lpstr>
      <vt:lpstr>Falls</vt:lpstr>
      <vt:lpstr>Falls</vt:lpstr>
      <vt:lpstr>Antimicrobial Stewardship</vt:lpstr>
      <vt:lpstr>Antimicrobial Stewardship Continued</vt:lpstr>
      <vt:lpstr>HIPAA Privacy Rule</vt:lpstr>
      <vt:lpstr>HIPAA Privacy Rule </vt:lpstr>
      <vt:lpstr>HIPAA Security Rule </vt:lpstr>
      <vt:lpstr>Social Networking/Photography and Recording</vt:lpstr>
      <vt:lpstr>Workplace Violence Prevention</vt:lpstr>
      <vt:lpstr>Disruptive Behavior Medical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Provider Education 2021</dc:title>
  <dc:creator>ljoy</dc:creator>
  <cp:lastModifiedBy>Joy, Lisa</cp:lastModifiedBy>
  <cp:revision>82</cp:revision>
  <cp:lastPrinted>2023-06-14T13:22:48Z</cp:lastPrinted>
  <dcterms:created xsi:type="dcterms:W3CDTF">2022-03-23T13:19:32Z</dcterms:created>
  <dcterms:modified xsi:type="dcterms:W3CDTF">2024-07-09T18:34:09Z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2021-06-01T00:00:00Z</vt:filetime>
  </property>
  <property fmtid="{D5CDD505-2E9C-101B-9397-08002B2CF9AE}" pid="3" name="Creator">
    <vt:lpwstr>PScript5.dll Version 5.2.2</vt:lpwstr>
  </property>
  <property fmtid="{D5CDD505-2E9C-101B-9397-08002B2CF9AE}" pid="4" name="LastSaved">
    <vt:filetime>2022-03-23T00:00:00Z</vt:filetime>
  </property>
  <property fmtid="{D5CDD505-2E9C-101B-9397-08002B2CF9AE}" pid="5" name="ContentTypeId">
    <vt:lpwstr>0x010100FF15E5FE3B1B584281373653E18DB82A</vt:lpwstr>
  </property>
</Properties>
</file>